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2.xml" ContentType="application/vnd.openxmlformats-officedocument.themeOverride+xml"/>
  <Override PartName="/ppt/notesSlides/notesSlide43.xml" ContentType="application/vnd.openxmlformats-officedocument.presentationml.notesSlide+xml"/>
  <Override PartName="/ppt/theme/themeOverride1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4.xml" ContentType="application/vnd.openxmlformats-officedocument.themeOverride+xml"/>
  <Override PartName="/ppt/notesSlides/notesSlide51.xml" ContentType="application/vnd.openxmlformats-officedocument.presentationml.notesSlide+xml"/>
  <Override PartName="/ppt/theme/themeOverride15.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6.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7.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1" r:id="rId4"/>
    <p:sldMasterId id="2147483713" r:id="rId5"/>
    <p:sldMasterId id="2147483727" r:id="rId6"/>
    <p:sldMasterId id="2147483766" r:id="rId7"/>
  </p:sldMasterIdLst>
  <p:notesMasterIdLst>
    <p:notesMasterId r:id="rId88"/>
  </p:notesMasterIdLst>
  <p:sldIdLst>
    <p:sldId id="256" r:id="rId8"/>
    <p:sldId id="332" r:id="rId9"/>
    <p:sldId id="333" r:id="rId10"/>
    <p:sldId id="335" r:id="rId11"/>
    <p:sldId id="331" r:id="rId12"/>
    <p:sldId id="353" r:id="rId13"/>
    <p:sldId id="352" r:id="rId14"/>
    <p:sldId id="259" r:id="rId15"/>
    <p:sldId id="260" r:id="rId16"/>
    <p:sldId id="261" r:id="rId17"/>
    <p:sldId id="266" r:id="rId18"/>
    <p:sldId id="262" r:id="rId19"/>
    <p:sldId id="264" r:id="rId20"/>
    <p:sldId id="267" r:id="rId21"/>
    <p:sldId id="268" r:id="rId22"/>
    <p:sldId id="269" r:id="rId23"/>
    <p:sldId id="270" r:id="rId24"/>
    <p:sldId id="271" r:id="rId25"/>
    <p:sldId id="488" r:id="rId26"/>
    <p:sldId id="273" r:id="rId27"/>
    <p:sldId id="354" r:id="rId28"/>
    <p:sldId id="355" r:id="rId29"/>
    <p:sldId id="356" r:id="rId30"/>
    <p:sldId id="479" r:id="rId31"/>
    <p:sldId id="487" r:id="rId32"/>
    <p:sldId id="337" r:id="rId33"/>
    <p:sldId id="278" r:id="rId34"/>
    <p:sldId id="279" r:id="rId35"/>
    <p:sldId id="280" r:id="rId36"/>
    <p:sldId id="281" r:id="rId37"/>
    <p:sldId id="350" r:id="rId38"/>
    <p:sldId id="480" r:id="rId39"/>
    <p:sldId id="285" r:id="rId40"/>
    <p:sldId id="286" r:id="rId41"/>
    <p:sldId id="338"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39" r:id="rId59"/>
    <p:sldId id="304" r:id="rId60"/>
    <p:sldId id="305" r:id="rId61"/>
    <p:sldId id="306" r:id="rId62"/>
    <p:sldId id="307" r:id="rId63"/>
    <p:sldId id="347" r:id="rId64"/>
    <p:sldId id="348" r:id="rId65"/>
    <p:sldId id="481" r:id="rId66"/>
    <p:sldId id="316" r:id="rId67"/>
    <p:sldId id="340" r:id="rId68"/>
    <p:sldId id="317" r:id="rId69"/>
    <p:sldId id="318" r:id="rId70"/>
    <p:sldId id="319" r:id="rId71"/>
    <p:sldId id="320" r:id="rId72"/>
    <p:sldId id="321" r:id="rId73"/>
    <p:sldId id="328" r:id="rId74"/>
    <p:sldId id="329" r:id="rId75"/>
    <p:sldId id="330" r:id="rId76"/>
    <p:sldId id="341" r:id="rId77"/>
    <p:sldId id="343" r:id="rId78"/>
    <p:sldId id="344" r:id="rId79"/>
    <p:sldId id="336" r:id="rId80"/>
    <p:sldId id="351" r:id="rId81"/>
    <p:sldId id="334" r:id="rId82"/>
    <p:sldId id="349" r:id="rId83"/>
    <p:sldId id="325" r:id="rId84"/>
    <p:sldId id="345" r:id="rId85"/>
    <p:sldId id="326" r:id="rId86"/>
    <p:sldId id="327"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E41"/>
    <a:srgbClr val="E1A639"/>
    <a:srgbClr val="FCF551"/>
    <a:srgbClr val="D474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316" autoAdjust="0"/>
    <p:restoredTop sz="74331" autoAdjust="0"/>
  </p:normalViewPr>
  <p:slideViewPr>
    <p:cSldViewPr snapToGrid="0" snapToObjects="1">
      <p:cViewPr varScale="1">
        <p:scale>
          <a:sx n="79" d="100"/>
          <a:sy n="79" d="100"/>
        </p:scale>
        <p:origin x="208" y="872"/>
      </p:cViewPr>
      <p:guideLst>
        <p:guide orient="horz" pos="2160"/>
        <p:guide pos="2880"/>
      </p:guideLst>
    </p:cSldViewPr>
  </p:slideViewPr>
  <p:outlineViewPr>
    <p:cViewPr>
      <p:scale>
        <a:sx n="33" d="100"/>
        <a:sy n="33" d="100"/>
      </p:scale>
      <p:origin x="0" y="-43944"/>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5/18/22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luralist.com/posts/1824-millennial-couple-bikes-through-isis-territory-to-prove-humans-are-kind-and-gets-killed"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simplycycling.org/blog/2018/3/25/22" TargetMode="External"/><Relationship Id="rId5" Type="http://schemas.openxmlformats.org/officeDocument/2006/relationships/hyperlink" Target="http://www.simplycycling.org/blog" TargetMode="External"/><Relationship Id="rId4" Type="http://schemas.openxmlformats.org/officeDocument/2006/relationships/hyperlink" Target="http://www.simplycycling.org/blog/2017/6/8/i-quit-my-job-toda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ytimes.com/2018/08/07/world/asia/islamic-state-tajikistan-bike-attack.html"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pluralist.com/posts/1824-millennial-couple-bikes-near-isis-territory-to-prove-humans-are-kind-and-gets-killed" TargetMode="External"/><Relationship Id="rId5" Type="http://schemas.openxmlformats.org/officeDocument/2006/relationships/hyperlink" Target="https://www.cbsnews.com/news/washington-dc-couple-american-cyclists-tajikistan-isis-lauren-geoghegan-jay-austin/" TargetMode="External"/><Relationship Id="rId4" Type="http://schemas.openxmlformats.org/officeDocument/2006/relationships/hyperlink" Target="https://nypost.com/2018/07/30/car-attack-kills-cyclists-including-americans-in-tajikista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23FE4B-E21A-8749-93A6-BE6D35028D37}" type="slidenum">
              <a:rPr lang="en-US" sz="1200">
                <a:solidFill>
                  <a:prstClr val="black"/>
                </a:solidFill>
              </a:rPr>
              <a:pPr eaLnBrk="1" hangingPunct="1"/>
              <a:t>10</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city is destroyed. Now what should Judah do</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EEEF92-1429-3B46-9D63-5B5C2FB62077}" type="slidenum">
              <a:rPr lang="en-US" sz="1200">
                <a:solidFill>
                  <a:prstClr val="black"/>
                </a:solidFill>
              </a:rPr>
              <a:pPr eaLnBrk="1" hangingPunct="1"/>
              <a:t>11</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F5CBE4-1DAD-9940-992D-8CC0A601AEDE}" type="slidenum">
              <a:rPr lang="en-US" sz="1200">
                <a:solidFill>
                  <a:prstClr val="black"/>
                </a:solidFill>
              </a:rPr>
              <a:pPr eaLnBrk="1" hangingPunct="1"/>
              <a:t>12</a:t>
            </a:fld>
            <a:endParaRPr lang="en-US" sz="1200">
              <a:solidFill>
                <a:prstClr val="black"/>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FBC7E8-81A3-1E45-B077-0C23A9FD1618}" type="slidenum">
              <a:rPr lang="en-US" sz="1200">
                <a:solidFill>
                  <a:prstClr val="black"/>
                </a:solidFill>
              </a:rPr>
              <a:pPr eaLnBrk="1" hangingPunct="1"/>
              <a:t>13</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EE3922-8CF8-F743-A073-58A86908C311}" type="slidenum">
              <a:rPr lang="en-US" sz="1200">
                <a:solidFill>
                  <a:prstClr val="black"/>
                </a:solidFill>
              </a:rPr>
              <a:pPr eaLnBrk="1" hangingPunct="1"/>
              <a:t>14</a:t>
            </a:fld>
            <a:endParaRPr lang="en-US" sz="1200">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is also the only Bible book whose basic structure forms an acrostic.  All chapters (except chapter 3) have 22 verses, each beginning with successive letters of the Hebrew alphabet (except chapter 5).  Chapter 3 has 66 verses with each letter repeated three times.  The pattern may be for easy memorization or to emphasize the complete nature of suffering for sin (Dyer, </a:t>
            </a:r>
            <a:r>
              <a:rPr lang="en-US" sz="1200" i="1" kern="1200" dirty="0">
                <a:solidFill>
                  <a:schemeClr val="tx1"/>
                </a:solidFill>
                <a:effectLst/>
                <a:latin typeface="Arial" panose="020B0604020202020204" pitchFamily="34" charset="0"/>
                <a:ea typeface="+mn-ea"/>
                <a:cs typeface="Arial" panose="020B0604020202020204" pitchFamily="34" charset="0"/>
              </a:rPr>
              <a:t>BKC</a:t>
            </a:r>
            <a:r>
              <a:rPr lang="en-US" sz="1200" kern="1200" dirty="0">
                <a:solidFill>
                  <a:schemeClr val="tx1"/>
                </a:solidFill>
                <a:effectLst/>
                <a:latin typeface="Arial" panose="020B0604020202020204" pitchFamily="34" charset="0"/>
                <a:ea typeface="+mn-ea"/>
                <a:cs typeface="Arial" panose="020B0604020202020204" pitchFamily="34" charset="0"/>
              </a:rPr>
              <a:t>, 1:1211).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DE7DA2-C152-9840-A2C4-897ABF61FA9C}" type="slidenum">
              <a:rPr lang="en-US" sz="1200">
                <a:solidFill>
                  <a:prstClr val="black"/>
                </a:solidFill>
              </a:rPr>
              <a:pPr eaLnBrk="1" hangingPunct="1"/>
              <a:t>15</a:t>
            </a:fld>
            <a:endParaRPr lang="en-US" sz="120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Not only does the book use multiple acrostics but it has a chiastic structure as well.  In other words, certain elements reappear in a deliberate order later in the book.  Chapters 1 and 5 both depict Jerusalem’s destruction from the viewpoint of the inhabitants, chapters 2 and 4 both describe God’s view, and the center of the book (chap. 3) shows Jeremiah’s response. </a:t>
            </a:r>
          </a:p>
          <a:p>
            <a:pPr eaLnBrk="1" hangingPunct="1"/>
            <a:r>
              <a:rPr lang="en-US" dirty="0">
                <a:latin typeface="Arial" panose="020B0604020202020204" pitchFamily="34" charset="0"/>
                <a:ea typeface="ＭＳ Ｐゴシック" charset="0"/>
                <a:cs typeface="Arial" panose="020B0604020202020204" pitchFamily="34" charset="0"/>
              </a:rPr>
              <a:t>The point of drawing attention to chapter</a:t>
            </a:r>
            <a:r>
              <a:rPr lang="en-US" baseline="0" dirty="0">
                <a:latin typeface="Arial" panose="020B0604020202020204" pitchFamily="34" charset="0"/>
                <a:ea typeface="ＭＳ Ｐゴシック" charset="0"/>
                <a:cs typeface="Arial" panose="020B0604020202020204" pitchFamily="34" charset="0"/>
              </a:rPr>
              <a:t> 3 is to instruct each of us to imitate Jeremiah</a:t>
            </a:r>
            <a:r>
              <a:rPr lang="uk-UA" baseline="0" dirty="0">
                <a:latin typeface="Arial" panose="020B0604020202020204" pitchFamily="34" charset="0"/>
                <a:ea typeface="ＭＳ Ｐゴシック" charset="0"/>
                <a:cs typeface="Arial" panose="020B0604020202020204" pitchFamily="34" charset="0"/>
              </a:rPr>
              <a:t>'</a:t>
            </a:r>
            <a:r>
              <a:rPr lang="en-US" baseline="0" dirty="0">
                <a:latin typeface="Arial" panose="020B0604020202020204" pitchFamily="34" charset="0"/>
                <a:ea typeface="ＭＳ Ｐゴシック" charset="0"/>
                <a:cs typeface="Arial" panose="020B0604020202020204" pitchFamily="34" charset="0"/>
              </a:rPr>
              <a:t>s individual response of repentance. Do you just let your calamity pass without really learning from it or do you fall upon God in a spirit of genuine remorse for your sin?</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16</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18</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Don’t cover up the price of your sin.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Each verse begins with the next letter of the Hebrew alphabet. Verse 1 with the Hebrew equivalent of "A," verse 2 with "B," etc.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Here is what it would look like in English.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p>
          <a:p>
            <a:r>
              <a:rPr lang="en-SG" dirty="0"/>
              <a:t>“A young American couple who took a year-long bike trip around the world…</a:t>
            </a:r>
          </a:p>
          <a:p>
            <a:r>
              <a:rPr lang="en-SG" dirty="0"/>
              <a:t>Jay Austin and Lauren Geoghegan</a:t>
            </a:r>
          </a:p>
          <a:p>
            <a:r>
              <a:rPr lang="en-SG" dirty="0"/>
              <a:t> </a:t>
            </a:r>
            <a:r>
              <a:rPr lang="en-US" sz="1200" kern="1200" dirty="0">
                <a:solidFill>
                  <a:schemeClr val="tx1"/>
                </a:solidFill>
                <a:effectLst/>
                <a:latin typeface="+mn-lt"/>
                <a:ea typeface="+mn-ea"/>
                <a:cs typeface="+mn-cs"/>
              </a:rPr>
              <a:t>[GAY-gen],</a:t>
            </a:r>
            <a:r>
              <a:rPr lang="en-SG" dirty="0"/>
              <a:t> 29, </a:t>
            </a:r>
            <a:r>
              <a:rPr lang="en-SG" dirty="0">
                <a:hlinkClick r:id="rId3"/>
              </a:rPr>
              <a:t>quit their jobs</a:t>
            </a:r>
            <a:r>
              <a:rPr lang="en-SG" dirty="0"/>
              <a:t> last year [2017] in order to make their trip. </a:t>
            </a:r>
            <a:r>
              <a:rPr lang="en-SG" sz="1200" kern="1200" dirty="0">
                <a:solidFill>
                  <a:schemeClr val="tx1"/>
                </a:solidFill>
                <a:effectLst/>
                <a:latin typeface="+mn-lt"/>
                <a:ea typeface="+mn-ea"/>
                <a:cs typeface="+mn-cs"/>
              </a:rPr>
              <a:t>[Jay] was a vegan who worked for the U.S. Department of Housing and Urban Development; [Lauren],</a:t>
            </a:r>
            <a:r>
              <a:rPr lang="en-SG" dirty="0">
                <a:effectLst/>
              </a:rPr>
              <a:t> </a:t>
            </a:r>
            <a:r>
              <a:rPr lang="en-SG" dirty="0"/>
              <a:t>a vegetarian who worked in the Georgetown University admissions office.</a:t>
            </a:r>
          </a:p>
          <a:p>
            <a:r>
              <a:rPr lang="en-SG" dirty="0"/>
              <a:t>Austin had a </a:t>
            </a:r>
            <a:r>
              <a:rPr lang="en-SG" dirty="0">
                <a:hlinkClick r:id="rId4"/>
              </a:rPr>
              <a:t>personal blog</a:t>
            </a:r>
            <a:r>
              <a:rPr lang="en-SG" dirty="0"/>
              <a:t> on which he wrote in June 2017, “I’ve grown tired of spending the best hours of my day in front of a glowing rectangle, of coloring the best years of my life in swaths of grey and beige. I’ve missed too many sunsets while my back was turned. Too many thunderstorms went unwatched, too many gentle breezes unnoticed.”</a:t>
            </a:r>
          </a:p>
          <a:p>
            <a:r>
              <a:rPr lang="en-SG" dirty="0"/>
              <a:t>Their trip, which lasted 369 days, </a:t>
            </a:r>
            <a:r>
              <a:rPr lang="en-SG" dirty="0">
                <a:hlinkClick r:id="rId5"/>
              </a:rPr>
              <a:t>took them</a:t>
            </a:r>
            <a:r>
              <a:rPr lang="en-SG" dirty="0"/>
              <a:t> from the southernmost tip of Africa in Capetown, South Africa, to Namibia, Botswana, Zambia, Malawi, Tanzania, Egypt, Morocco, Spain, France, Italy, Croatia, Montenegro, Kosovo, Turkey, Kazakhstan, Kyrgyzstan, and finally Tajikistan, where they were [riding] with two other cyclists, one from Switzerland and the other from the Netherlands.</a:t>
            </a:r>
          </a:p>
          <a:p>
            <a:r>
              <a:rPr lang="en-SG" dirty="0"/>
              <a:t>While in Morocco, Austin </a:t>
            </a:r>
            <a:r>
              <a:rPr lang="en-SG" dirty="0">
                <a:hlinkClick r:id="rId6"/>
              </a:rPr>
              <a:t>wrote</a:t>
            </a:r>
            <a:r>
              <a:rPr lang="en-SG" dirty="0"/>
              <a:t>…</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3700269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Jerusalem’s rebellion against God led to a horrible siege (Lam 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had told Israel over 800 years before that he would judge</a:t>
            </a:r>
            <a:r>
              <a:rPr lang="en-US" baseline="0" dirty="0"/>
              <a:t> his people for their sin in the </a:t>
            </a:r>
            <a:r>
              <a:rPr lang="ru-RU" baseline="0" dirty="0"/>
              <a:t>"</a:t>
            </a:r>
            <a:r>
              <a:rPr lang="en-US" baseline="0" dirty="0"/>
              <a:t>Blessings and Cursings</a:t>
            </a:r>
            <a:r>
              <a:rPr lang="ru-RU" baseline="0" dirty="0"/>
              <a:t>"</a:t>
            </a:r>
            <a:r>
              <a:rPr lang="en-US" baseline="0" dirty="0"/>
              <a:t> chapter of Deuteronomy 28. The parallels are striking, almost quoting these warnings of Moses word-for-word. Through this God was telling them, </a:t>
            </a:r>
            <a:r>
              <a:rPr lang="ru-RU" baseline="0" dirty="0"/>
              <a:t>"</a:t>
            </a:r>
            <a:r>
              <a:rPr lang="en-US" baseline="0" dirty="0"/>
              <a:t>I told you so!</a:t>
            </a:r>
            <a:r>
              <a:rPr lang="ru-RU" baseline="0" dirty="0"/>
              <a:t>”</a:t>
            </a:r>
            <a:r>
              <a:rPr lang="en-US" baseline="0" dirty="0"/>
              <a:t> Lamentations refers back to Deuteronomy 28 at least 15 times!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6A62E-D0D3-D448-908C-1E3F9641054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037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Jerusalem confesses her deserved desolation with the agony the people feel over the awful effects of rebellion against God (1:12-22).</a:t>
            </a:r>
          </a:p>
          <a:p>
            <a:r>
              <a:rPr lang="en-SG" sz="1200" kern="1200" dirty="0">
                <a:solidFill>
                  <a:schemeClr val="tx1"/>
                </a:solidFill>
                <a:effectLst/>
                <a:latin typeface="Arial" panose="020B0604020202020204" pitchFamily="34" charset="0"/>
                <a:ea typeface="+mn-ea"/>
                <a:cs typeface="Arial" panose="020B0604020202020204" pitchFamily="34" charset="0"/>
              </a:rPr>
              <a:t>Here the language switches from third person (“it”) to first person (“I”) as if the city could speak for itself.</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998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26</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When was the last time you confessed a sin to God?</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Was that a while back because you sin less now—or because you are growing colder to God?</a:t>
            </a:r>
          </a:p>
        </p:txBody>
      </p:sp>
    </p:spTree>
    <p:extLst>
      <p:ext uri="{BB962C8B-B14F-4D97-AF65-F5344CB8AC3E}">
        <p14:creationId xmlns:p14="http://schemas.microsoft.com/office/powerpoint/2010/main" val="3818644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28</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Don’t make excuses by blaming someone else for your sin.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God said that he caused Jerusalem's destruction (Lam 2).</a:t>
            </a:r>
          </a:p>
          <a:p>
            <a:r>
              <a:rPr lang="en-US" dirty="0">
                <a:latin typeface="Arial" panose="020B0604020202020204" pitchFamily="34" charset="0"/>
                <a:cs typeface="Arial" panose="020B0604020202020204" pitchFamily="34" charset="0"/>
              </a:rPr>
              <a:t>2:1-2 is Adonai (“Lord”) rather than the normal Yahweh (“L</a:t>
            </a:r>
            <a:r>
              <a:rPr lang="en-US" sz="1100" dirty="0">
                <a:latin typeface="Arial" panose="020B0604020202020204" pitchFamily="34" charset="0"/>
                <a:cs typeface="Arial" panose="020B0604020202020204" pitchFamily="34" charset="0"/>
              </a:rPr>
              <a:t>ORD</a:t>
            </a:r>
            <a:r>
              <a:rPr lang="en-US" dirty="0">
                <a:latin typeface="Arial" panose="020B0604020202020204" pitchFamily="34" charset="0"/>
                <a:cs typeface="Arial" panose="020B0604020202020204" pitchFamily="34" charset="0"/>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caused the destruction of the city and its covenantal institutions to help his people see this as his judgment (2:1-10).</a:t>
            </a:r>
          </a:p>
          <a:p>
            <a:r>
              <a:rPr lang="en-US" dirty="0">
                <a:latin typeface="Arial" panose="020B0604020202020204" pitchFamily="34" charset="0"/>
                <a:cs typeface="Arial" panose="020B0604020202020204" pitchFamily="34" charset="0"/>
              </a:rPr>
              <a:t>2:1-2 is Adonai (“Lord”) rather than the normal Yahweh (“L</a:t>
            </a:r>
            <a:r>
              <a:rPr lang="en-US" sz="1100" dirty="0">
                <a:latin typeface="Arial" panose="020B0604020202020204" pitchFamily="34" charset="0"/>
                <a:cs typeface="Arial" panose="020B0604020202020204" pitchFamily="34" charset="0"/>
              </a:rPr>
              <a:t>ORD</a:t>
            </a:r>
            <a:r>
              <a:rPr lang="en-US" dirty="0">
                <a:latin typeface="Arial" panose="020B0604020202020204" pitchFamily="34" charset="0"/>
                <a:cs typeface="Arial" panose="020B0604020202020204" pitchFamily="34" charset="0"/>
              </a:rPr>
              <a:t>”).</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2187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p>
          <a:p>
            <a:r>
              <a:rPr lang="en-SG" dirty="0"/>
              <a:t>…You watch the news and you read the papers and you're led to believe that the world is a big, scary place. People, the narrative goes, are not to be trusted. People are bad. People are evil. People are axe murderers and monsters and worse.</a:t>
            </a:r>
          </a:p>
          <a:p>
            <a:r>
              <a:rPr lang="en-SG" dirty="0"/>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r>
              <a:rPr lang="en-SG" dirty="0"/>
              <a:t>______________</a:t>
            </a:r>
          </a:p>
          <a:p>
            <a:endParaRPr lang="en-SG" dirty="0"/>
          </a:p>
          <a:p>
            <a:r>
              <a:rPr lang="en-SG" dirty="0"/>
              <a:t>EXTRA (not for sermon):</a:t>
            </a:r>
          </a:p>
          <a:p>
            <a:r>
              <a:rPr lang="en-SG" dirty="0"/>
              <a:t>Austin also had some contemptuous words for President Trump:</a:t>
            </a:r>
          </a:p>
          <a:p>
            <a:r>
              <a:rPr lang="en-SG" dirty="0"/>
              <a:t>On the television across the room, Al Jazeera plays softly. Donald Trump has just announced his plans to move an embassy from Tel Aviv to Jerusalem, and the Muslim world is visibly upset. Leaving Rabat a week earlier, we'd pedalled right by a massive peaceful demonstration against the relocation. The television broadcasts footage of protests just like that one stewing up all across the Maghreb, the Middle East, and beyond. As a clip plays of a sullen Trump waddling across the screen, I do my best to disappear into the soft plush of the couch cushion behind me. But American as we may be, no one here seems to mind.</a:t>
            </a:r>
          </a:p>
          <a:p>
            <a:r>
              <a:rPr lang="en-SG" dirty="0"/>
              <a:t>Then, on July 29, 2018, as they were riding their bikes with two other cyclists in Tajikistan, five men exited their car and stabbed all the bicyclists to death.</a:t>
            </a:r>
          </a:p>
          <a:p>
            <a:r>
              <a:rPr lang="en-SG" dirty="0">
                <a:hlinkClick r:id="rId3"/>
              </a:rPr>
              <a:t>The New York Times</a:t>
            </a:r>
            <a:r>
              <a:rPr lang="en-SG" dirty="0"/>
              <a:t> reported:</a:t>
            </a:r>
          </a:p>
          <a:p>
            <a:r>
              <a:rPr lang="en-SG" dirty="0"/>
              <a:t>A </a:t>
            </a:r>
            <a:r>
              <a:rPr lang="en-SG" dirty="0">
                <a:hlinkClick r:id="rId4"/>
              </a:rPr>
              <a:t>grainy cellphone clip</a:t>
            </a:r>
            <a:r>
              <a:rPr lang="en-SG" dirty="0"/>
              <a:t> recorded by a driver shows what happened next: The men’s Daewoo sedan passes the cyclists and then makes a sharp U-turn. It doubles back, and aims directly for the bikers, ramming into them and lurching over their fallen forms. In all, four people were killed: Mr. Austin, Ms. Geoghegan and cyclists from Switzerland and the Netherlands. Two days later, the Islamic State released a video showing five men it identified as the attackers, sitting before the ISIS flag. They face the camera and make a vow: to kill “disbelievers.”</a:t>
            </a:r>
          </a:p>
          <a:p>
            <a:r>
              <a:rPr lang="en-SG" dirty="0">
                <a:hlinkClick r:id="rId5"/>
              </a:rPr>
              <a:t>CBS News</a:t>
            </a:r>
            <a:r>
              <a:rPr lang="en-SG" dirty="0"/>
              <a:t> added, “ISIS followed an initial claim of responsibility in print with a video showing the five purported attackers pledging allegiance to ISIS leader Abu Bakr al-Baghdadi.”</a:t>
            </a:r>
          </a:p>
          <a:p>
            <a:endParaRPr lang="en-SG" i="1" dirty="0"/>
          </a:p>
          <a:p>
            <a:r>
              <a:rPr lang="en-SG" i="1" dirty="0"/>
              <a:t>Update: This article originally said the bikers rode through ISIS territory. They were biking through an area of Tajikistan which is "near ISIS territory" according to </a:t>
            </a:r>
            <a:r>
              <a:rPr lang="en-SG" i="1" dirty="0">
                <a:hlinkClick r:id="rId6"/>
              </a:rPr>
              <a:t>pluralist.com.</a:t>
            </a:r>
            <a:endParaRPr lang="en-SG" i="1" dirty="0"/>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SG" dirty="0"/>
          </a:p>
          <a:p>
            <a:endParaRPr lang="en-US" dirty="0">
              <a:latin typeface="Arial"/>
              <a:cs typeface="Arial"/>
            </a:endParaRPr>
          </a:p>
        </p:txBody>
      </p:sp>
    </p:spTree>
    <p:extLst>
      <p:ext uri="{BB962C8B-B14F-4D97-AF65-F5344CB8AC3E}">
        <p14:creationId xmlns:p14="http://schemas.microsoft.com/office/powerpoint/2010/main" val="830200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xfrm>
            <a:off x="6604000" y="8774113"/>
            <a:ext cx="254000" cy="3698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6612D5-70C4-C442-9398-243A26366085}" type="slidenum">
              <a:rPr lang="en-US" sz="1200">
                <a:solidFill>
                  <a:srgbClr val="000000"/>
                </a:solidFill>
                <a:latin typeface="Times New Roman" charset="0"/>
              </a:rPr>
              <a:pPr eaLnBrk="1" hangingPunct="1"/>
              <a:t>33</a:t>
            </a:fld>
            <a:endParaRPr lang="en-US" sz="1200">
              <a:solidFill>
                <a:srgbClr val="000000"/>
              </a:solidFill>
              <a:latin typeface="Times New Roman"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7472263" cy="7064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宋体"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宋体" charset="0"/>
                <a:cs typeface="Arial" panose="020B0604020202020204" pitchFamily="34" charset="0"/>
              </a:rPr>
              <a:t>Jeremiah</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prophecy and Lamentations record his eyewitness account of Babylon</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siege and destruction of Jerusalem for the nation</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sin, the Holy Spirit moved him to record an historical compilation which provides the context and justification for God</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judgment upon these two nations. The leaders and the people sinned through ungodliness and idolatry, and true to the curses of Deut. 28, God gave the people the consequences of their obedience.</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E8C3DA-AF3B-CD46-B5DC-31950331F619}" type="slidenum">
              <a:rPr lang="en-US" sz="1200">
                <a:solidFill>
                  <a:prstClr val="black"/>
                </a:solidFill>
              </a:rPr>
              <a:pPr eaLnBrk="1" hangingPunct="1"/>
              <a:t>34</a:t>
            </a:fld>
            <a:endParaRPr lang="en-US"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Jeremiah laments the city's condition so that all would admit this as God’s judgment and seek his mercy (2:11-22).</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35</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James Boice says, “If you keep close to God, you will keep from sin.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But if you sin persistently, you will fall away from God. Then you will rename the sin.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pride, the great sin; you will call it “self-esteem,” “self-worth,” or what is “due to me.”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gluttony and materialism; you will talk about “the good life.”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disobedience; you will talk about “shortcomings.”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the Ten Commandments and your violation of them; you will talk about your “mistakes.”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It is only when you draw close to God that these things will become increasingly sinful in your sight”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(https://</a:t>
            </a:r>
            <a:r>
              <a:rPr lang="en-US" sz="1200" kern="1200" dirty="0" err="1">
                <a:solidFill>
                  <a:schemeClr val="tx1"/>
                </a:solidFill>
                <a:effectLst/>
                <a:latin typeface="Arial" panose="020B0604020202020204" pitchFamily="34" charset="0"/>
                <a:ea typeface="+mn-ea"/>
                <a:cs typeface="Arial" panose="020B0604020202020204" pitchFamily="34" charset="0"/>
              </a:rPr>
              <a:t>www.ligonier.org</a:t>
            </a:r>
            <a:r>
              <a:rPr lang="en-US" sz="1200" kern="1200" dirty="0">
                <a:solidFill>
                  <a:schemeClr val="tx1"/>
                </a:solidFill>
                <a:effectLst/>
                <a:latin typeface="Arial" panose="020B0604020202020204" pitchFamily="34" charset="0"/>
                <a:ea typeface="+mn-ea"/>
                <a:cs typeface="Arial" panose="020B0604020202020204" pitchFamily="34" charset="0"/>
              </a:rPr>
              <a:t>/blog/renaming-sin/).</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Likewise, we also refuse to use the word “immorality” as if there is no absolute standard. </a:t>
            </a:r>
          </a:p>
        </p:txBody>
      </p:sp>
    </p:spTree>
    <p:extLst>
      <p:ext uri="{BB962C8B-B14F-4D97-AF65-F5344CB8AC3E}">
        <p14:creationId xmlns:p14="http://schemas.microsoft.com/office/powerpoint/2010/main" val="4118952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37</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Express your trust in the LORD alone.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all need models of prayer!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Remember that chapter 1 had a succession of beginning letters starting with the equivalent of letter 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Now in chapter 3 we see the letter “A” beginning three verses in a row, then “B” three verses, etc.</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repents in his affliction that his confidence is in God (Lam 3).</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describes his afflictions in general, poetic terms to identify with the suffering people (3:1-18).</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Well, now I will show you the title of the article about them: “American Couple Believing 'Evil Is A Make-Believe Concept' Bike Through Territory Near Afghan Border. ISIS Stabs Them To Death.”</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t>This couple raises a life-and-death question…</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943752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puts his hope in God to model how to pray for mercy (3:19-39).</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50D822-DCAF-5641-8079-FD7D0AA7E656}" type="slidenum">
              <a:rPr lang="en-US" sz="1200">
                <a:solidFill>
                  <a:prstClr val="black"/>
                </a:solidFill>
              </a:rPr>
              <a:pPr eaLnBrk="1" hangingPunct="1"/>
              <a:t>46</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52</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sing, “Great is YOUR Faithfulness”?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Or do you sing, “Great is MY Faithfulness”?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placing your trust in Jesus alone as your hope in God?</a:t>
            </a:r>
          </a:p>
        </p:txBody>
      </p:sp>
    </p:spTree>
    <p:extLst>
      <p:ext uri="{BB962C8B-B14F-4D97-AF65-F5344CB8AC3E}">
        <p14:creationId xmlns:p14="http://schemas.microsoft.com/office/powerpoint/2010/main" val="4134809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54</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Hmmm, this sounds incriminating but I also can’t ultimately trust my leaders.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Jerusalem’s pre-siege glory contrasts with the contemptible siege conditions to recall God's wrath for breaking their covenant (4:1-11).</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94109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city fell because the people trusted their prophets, priests, elders, alliances, and king rather than God but they can trust him now (4:12-20).</a:t>
            </a:r>
          </a:p>
        </p:txBody>
      </p:sp>
    </p:spTree>
    <p:extLst>
      <p:ext uri="{BB962C8B-B14F-4D97-AF65-F5344CB8AC3E}">
        <p14:creationId xmlns:p14="http://schemas.microsoft.com/office/powerpoint/2010/main" val="1018098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simple answer is, ”Yes. Evil exists. In fact, it exists in you and me.” This is why we must repent. </a:t>
            </a:r>
          </a:p>
          <a:p>
            <a:endParaRPr lang="en-US" dirty="0">
              <a:latin typeface="Arial"/>
              <a:cs typeface="Arial"/>
            </a:endParaRPr>
          </a:p>
        </p:txBody>
      </p:sp>
    </p:spTree>
    <p:extLst>
      <p:ext uri="{BB962C8B-B14F-4D97-AF65-F5344CB8AC3E}">
        <p14:creationId xmlns:p14="http://schemas.microsoft.com/office/powerpoint/2010/main" val="1006294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60</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Jeremiah</a:t>
            </a:r>
            <a:r>
              <a:rPr lang="en-SG" sz="1200" b="0" kern="1200" dirty="0">
                <a:solidFill>
                  <a:schemeClr val="tx1"/>
                </a:solidFill>
                <a:effectLst/>
                <a:latin typeface="Arial" panose="020B0604020202020204" pitchFamily="34" charset="0"/>
                <a:ea typeface="+mn-ea"/>
                <a:cs typeface="Arial" panose="020B0604020202020204" pitchFamily="34" charset="0"/>
              </a:rPr>
              <a:t> sarcastically calls on Edom to rejoice over Jerusalem's doom but warns of their coming judgment as God is fair to all (4:21-22).</a:t>
            </a:r>
          </a:p>
          <a:p>
            <a:pPr eaLnBrk="1" hangingPunct="1"/>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61</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check what I say by the Bible or do you just accept what I say as the truth?</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read more of the Bible to yourself than I read to you?</a:t>
            </a:r>
          </a:p>
        </p:txBody>
      </p:sp>
    </p:spTree>
    <p:extLst>
      <p:ext uri="{BB962C8B-B14F-4D97-AF65-F5344CB8AC3E}">
        <p14:creationId xmlns:p14="http://schemas.microsoft.com/office/powerpoint/2010/main" val="3282019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63</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Trust that God will indeed restore you.</a:t>
            </a:r>
            <a:endParaRPr lang="en-US" sz="1200"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city (“us/our”) laments to God so the remnant will feel their suffering (5:1-15).</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98298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a:t>
            </a:r>
            <a:r>
              <a:rPr lang="en-SG" sz="1200" b="0" kern="1200" dirty="0">
                <a:solidFill>
                  <a:schemeClr val="tx1"/>
                </a:solidFill>
                <a:effectLst/>
                <a:latin typeface="Arial" panose="020B0604020202020204" pitchFamily="34" charset="0"/>
                <a:ea typeface="+mn-ea"/>
                <a:cs typeface="Arial" panose="020B0604020202020204" pitchFamily="34" charset="0"/>
              </a:rPr>
              <a:t>he city (“us/our”) confesses sin to exhort the remnant to repent (5:16-18).</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5724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The city (“us/our”) prays for restoration to encourage the remnant to hope for renewal (5:19-22).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5350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70</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Trust that God will indeed restore you.</a:t>
            </a:r>
            <a:endParaRPr lang="en-US" sz="120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492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But what does it mean to repent? Perhaps you have been told that repentance means “to turn”—to turn from sin, Satan, and death to turn to salvation, God, and life. But is that correct?</a:t>
            </a:r>
          </a:p>
          <a:p>
            <a:endParaRPr lang="en-US" dirty="0">
              <a:latin typeface="Arial"/>
              <a:cs typeface="Arial"/>
            </a:endParaRPr>
          </a:p>
        </p:txBody>
      </p:sp>
    </p:spTree>
    <p:extLst>
      <p:ext uri="{BB962C8B-B14F-4D97-AF65-F5344CB8AC3E}">
        <p14:creationId xmlns:p14="http://schemas.microsoft.com/office/powerpoint/2010/main" val="1896534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Joel Osteen wrote the book entitled </a:t>
            </a:r>
            <a:r>
              <a:rPr lang="en-US" i="1" dirty="0">
                <a:latin typeface="Arial" panose="020B0604020202020204" pitchFamily="34" charset="0"/>
                <a:cs typeface="Arial" panose="020B0604020202020204" pitchFamily="34" charset="0"/>
              </a:rPr>
              <a:t>Your Best Life Now.</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John MacArthur’s comment on this was, “If you are living your best life now, then you are headed for hell.”</a:t>
            </a:r>
          </a:p>
          <a:p>
            <a:r>
              <a:rPr lang="en-US" dirty="0">
                <a:latin typeface="Arial" panose="020B0604020202020204" pitchFamily="34" charset="0"/>
                <a:cs typeface="Arial" panose="020B0604020202020204" pitchFamily="34" charset="0"/>
              </a:rPr>
              <a:t>It’s easy to look at God only as the one who is supposed to give us money. He offers so much more!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71</a:t>
            </a:fld>
            <a:endParaRPr lang="en-US"/>
          </a:p>
        </p:txBody>
      </p:sp>
    </p:spTree>
    <p:extLst>
      <p:ext uri="{BB962C8B-B14F-4D97-AF65-F5344CB8AC3E}">
        <p14:creationId xmlns:p14="http://schemas.microsoft.com/office/powerpoint/2010/main" val="321404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believe that your best days are ahead? You can if you trust in God’s full restoration of your life at death or the return of Christ.</a:t>
            </a:r>
          </a:p>
          <a:p>
            <a:r>
              <a:rPr lang="en-US" dirty="0">
                <a:latin typeface="Arial" panose="020B0604020202020204" pitchFamily="34" charset="0"/>
                <a:cs typeface="Arial" panose="020B0604020202020204" pitchFamily="34" charset="0"/>
              </a:rPr>
              <a:t>Trust in the most trustworthy of all people—the only one who died for your sins and then proved it by rising from the dead!</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72</a:t>
            </a:fld>
            <a:endParaRPr lang="en-US"/>
          </a:p>
        </p:txBody>
      </p:sp>
    </p:spTree>
    <p:extLst>
      <p:ext uri="{BB962C8B-B14F-4D97-AF65-F5344CB8AC3E}">
        <p14:creationId xmlns:p14="http://schemas.microsoft.com/office/powerpoint/2010/main" val="2268938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book of Lamentations can help us see in real terms what repentance looks like.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7703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We need to realign our thinking about our doing wrong—our depravity. God doesn’t excuse it, so neither should we.</a:t>
            </a:r>
          </a:p>
          <a:p>
            <a:endParaRPr lang="en-US" dirty="0">
              <a:latin typeface="Arial"/>
              <a:cs typeface="Arial"/>
            </a:endParaRPr>
          </a:p>
        </p:txBody>
      </p:sp>
    </p:spTree>
    <p:extLst>
      <p:ext uri="{BB962C8B-B14F-4D97-AF65-F5344CB8AC3E}">
        <p14:creationId xmlns:p14="http://schemas.microsoft.com/office/powerpoint/2010/main" val="3869121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75</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1—</a:t>
            </a:r>
            <a:r>
              <a:rPr lang="en-US" sz="1200" kern="1200" dirty="0">
                <a:solidFill>
                  <a:schemeClr val="tx1"/>
                </a:solidFill>
                <a:effectLst/>
                <a:latin typeface="+mn-lt"/>
                <a:ea typeface="+mn-ea"/>
                <a:cs typeface="+mn-cs"/>
              </a:rPr>
              <a:t>Do you confess that your sin has put you into a sad state</a:t>
            </a:r>
            <a:r>
              <a:rPr lang="en-SG" sz="1200" kern="1200" dirty="0">
                <a:solidFill>
                  <a:schemeClr val="tx1"/>
                </a:solidFill>
                <a:effectLst/>
                <a:latin typeface="+mn-lt"/>
                <a:ea typeface="+mn-ea"/>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en-US" sz="1200" kern="1200" dirty="0">
                <a:solidFill>
                  <a:schemeClr val="tx1"/>
                </a:solidFill>
                <a:effectLst/>
                <a:latin typeface="+mn-lt"/>
                <a:ea typeface="+mn-ea"/>
                <a:cs typeface="+mn-cs"/>
              </a:rPr>
              <a:t>Do you say the same thing that God says about your sin</a:t>
            </a:r>
            <a:r>
              <a:rPr lang="en-SG" sz="1200" kern="1200" dirty="0">
                <a:solidFill>
                  <a:schemeClr val="tx1"/>
                </a:solidFill>
                <a:effectLst/>
                <a:latin typeface="+mn-lt"/>
                <a:ea typeface="+mn-ea"/>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en-US" sz="1200" kern="1200" dirty="0">
                <a:solidFill>
                  <a:schemeClr val="tx1"/>
                </a:solidFill>
                <a:effectLst/>
                <a:latin typeface="+mn-lt"/>
                <a:ea typeface="+mn-ea"/>
                <a:cs typeface="+mn-cs"/>
              </a:rPr>
              <a:t>Do you have misplaced hope—or is it in God alone</a:t>
            </a:r>
            <a:r>
              <a:rPr lang="en-SG" sz="1200" kern="1200" dirty="0">
                <a:solidFill>
                  <a:schemeClr val="tx1"/>
                </a:solidFill>
                <a:effectLst/>
                <a:latin typeface="+mn-lt"/>
                <a:ea typeface="+mn-ea"/>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mn-lt"/>
                <a:ea typeface="+mn-ea"/>
                <a:cs typeface="+mn-cs"/>
              </a:rPr>
              <a:t>4—Do you put more trust in me than in God</a:t>
            </a:r>
            <a:r>
              <a:rPr lang="en-SG" sz="1200" kern="1200" dirty="0">
                <a:solidFill>
                  <a:schemeClr val="tx1"/>
                </a:solidFill>
                <a:effectLst/>
                <a:latin typeface="+mn-lt"/>
                <a:ea typeface="+mn-ea"/>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en-US" dirty="0">
                <a:latin typeface="Arial" panose="020B0604020202020204" pitchFamily="34" charset="0"/>
                <a:ea typeface="ＭＳ Ｐゴシック" charset="0"/>
                <a:cs typeface="Arial" panose="020B0604020202020204" pitchFamily="34" charset="0"/>
              </a:rPr>
              <a:t>Do you pray for restoration?</a:t>
            </a:r>
          </a:p>
        </p:txBody>
      </p:sp>
    </p:spTree>
    <p:extLst>
      <p:ext uri="{BB962C8B-B14F-4D97-AF65-F5344CB8AC3E}">
        <p14:creationId xmlns:p14="http://schemas.microsoft.com/office/powerpoint/2010/main" val="1794472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Remember the young American couple who took a year-long bike trip around the world, believing that evil was a make-believe concept? They took a fatal route in Tajikistan near the Afghan border, where alleged ISIS terrorists stabbed them to death. They let their guard down, not believing that evil was just around the corner.</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289615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1A81F5-9133-6643-B54A-2CBA05A2AA26}" type="slidenum">
              <a:rPr lang="en-US" sz="1200">
                <a:solidFill>
                  <a:prstClr val="black"/>
                </a:solidFill>
              </a:rPr>
              <a:pPr eaLnBrk="1" hangingPunct="1"/>
              <a:t>77</a:t>
            </a:fld>
            <a:endParaRPr lang="en-US" sz="1200">
              <a:solidFill>
                <a:prstClr val="black"/>
              </a:solidFill>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78</a:t>
            </a:fld>
            <a:endParaRPr lang="en-US"/>
          </a:p>
        </p:txBody>
      </p:sp>
    </p:spTree>
    <p:extLst>
      <p:ext uri="{BB962C8B-B14F-4D97-AF65-F5344CB8AC3E}">
        <p14:creationId xmlns:p14="http://schemas.microsoft.com/office/powerpoint/2010/main" val="25515184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Biblically, repentance means to change your mind about who Jesus is and what saves you. It means going from unbelief where we say Jesus is not God to belief that Jesus is God and died for us</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01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Here is where the book of Lamentations can help.</a:t>
            </a:r>
            <a:r>
              <a:rPr lang="en-SG" dirty="0">
                <a:effectLst/>
              </a:rPr>
              <a:t> </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9</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2065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5767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11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6895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315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754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0664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6382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2240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6444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3843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73975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32119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1345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64167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0183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894959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140745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21217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914134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30174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59059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19232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6402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69308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242816"/>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08640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2037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78064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87332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082988"/>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21913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86590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08612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63734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78945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1360611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36543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17B6E8E-D98E-324A-8C7B-5FB4C85AA4DB}" type="slidenum">
              <a:rPr lang="en-US"/>
              <a:pPr>
                <a:defRPr/>
              </a:pPr>
              <a:t>‹#›</a:t>
            </a:fld>
            <a:endParaRPr lang="en-US"/>
          </a:p>
        </p:txBody>
      </p:sp>
    </p:spTree>
    <p:extLst>
      <p:ext uri="{BB962C8B-B14F-4D97-AF65-F5344CB8AC3E}">
        <p14:creationId xmlns:p14="http://schemas.microsoft.com/office/powerpoint/2010/main" val="1038668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DC76ACC-A762-1B49-BE60-66B9B9D13C9B}" type="slidenum">
              <a:rPr lang="en-US"/>
              <a:pPr>
                <a:defRPr/>
              </a:pPr>
              <a:t>‹#›</a:t>
            </a:fld>
            <a:endParaRPr lang="en-US"/>
          </a:p>
        </p:txBody>
      </p:sp>
    </p:spTree>
    <p:extLst>
      <p:ext uri="{BB962C8B-B14F-4D97-AF65-F5344CB8AC3E}">
        <p14:creationId xmlns:p14="http://schemas.microsoft.com/office/powerpoint/2010/main" val="924602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384A404-F132-5248-AC32-37407EDAD318}" type="slidenum">
              <a:rPr lang="en-US"/>
              <a:pPr>
                <a:defRPr/>
              </a:pPr>
              <a:t>‹#›</a:t>
            </a:fld>
            <a:endParaRPr lang="en-US"/>
          </a:p>
        </p:txBody>
      </p:sp>
    </p:spTree>
    <p:extLst>
      <p:ext uri="{BB962C8B-B14F-4D97-AF65-F5344CB8AC3E}">
        <p14:creationId xmlns:p14="http://schemas.microsoft.com/office/powerpoint/2010/main" val="3233957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E3A0F77-CCAD-4642-A7D0-3303A2D570DB}" type="slidenum">
              <a:rPr lang="en-US"/>
              <a:pPr>
                <a:defRPr/>
              </a:pPr>
              <a:t>‹#›</a:t>
            </a:fld>
            <a:endParaRPr lang="en-US"/>
          </a:p>
        </p:txBody>
      </p:sp>
    </p:spTree>
    <p:extLst>
      <p:ext uri="{BB962C8B-B14F-4D97-AF65-F5344CB8AC3E}">
        <p14:creationId xmlns:p14="http://schemas.microsoft.com/office/powerpoint/2010/main" val="2898341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F820E16-FF78-6F45-9932-2D6668AF0CEC}" type="slidenum">
              <a:rPr lang="en-US"/>
              <a:pPr>
                <a:defRPr/>
              </a:pPr>
              <a:t>‹#›</a:t>
            </a:fld>
            <a:endParaRPr lang="en-US"/>
          </a:p>
        </p:txBody>
      </p:sp>
    </p:spTree>
    <p:extLst>
      <p:ext uri="{BB962C8B-B14F-4D97-AF65-F5344CB8AC3E}">
        <p14:creationId xmlns:p14="http://schemas.microsoft.com/office/powerpoint/2010/main" val="241839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003B76D-3E3F-8241-BFD8-0E0FEFB66308}" type="slidenum">
              <a:rPr lang="en-US"/>
              <a:pPr>
                <a:defRPr/>
              </a:pPr>
              <a:t>‹#›</a:t>
            </a:fld>
            <a:endParaRPr lang="en-US"/>
          </a:p>
        </p:txBody>
      </p:sp>
    </p:spTree>
    <p:extLst>
      <p:ext uri="{BB962C8B-B14F-4D97-AF65-F5344CB8AC3E}">
        <p14:creationId xmlns:p14="http://schemas.microsoft.com/office/powerpoint/2010/main" val="4177096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FBF51945-DA38-A147-A6AB-2E8AA1BFD22C}" type="slidenum">
              <a:rPr lang="en-US"/>
              <a:pPr>
                <a:defRPr/>
              </a:pPr>
              <a:t>‹#›</a:t>
            </a:fld>
            <a:endParaRPr lang="en-US"/>
          </a:p>
        </p:txBody>
      </p:sp>
    </p:spTree>
    <p:extLst>
      <p:ext uri="{BB962C8B-B14F-4D97-AF65-F5344CB8AC3E}">
        <p14:creationId xmlns:p14="http://schemas.microsoft.com/office/powerpoint/2010/main" val="1580752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DBF519F-6BFC-7146-9EFA-4ABD1BD0822C}" type="slidenum">
              <a:rPr lang="en-US"/>
              <a:pPr>
                <a:defRPr/>
              </a:pPr>
              <a:t>‹#›</a:t>
            </a:fld>
            <a:endParaRPr lang="en-US"/>
          </a:p>
        </p:txBody>
      </p:sp>
    </p:spTree>
    <p:extLst>
      <p:ext uri="{BB962C8B-B14F-4D97-AF65-F5344CB8AC3E}">
        <p14:creationId xmlns:p14="http://schemas.microsoft.com/office/powerpoint/2010/main" val="90158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110D47F-7E3F-C042-A168-D58CCA991E70}" type="slidenum">
              <a:rPr lang="en-US"/>
              <a:pPr>
                <a:defRPr/>
              </a:pPr>
              <a:t>‹#›</a:t>
            </a:fld>
            <a:endParaRPr lang="en-US"/>
          </a:p>
        </p:txBody>
      </p:sp>
    </p:spTree>
    <p:extLst>
      <p:ext uri="{BB962C8B-B14F-4D97-AF65-F5344CB8AC3E}">
        <p14:creationId xmlns:p14="http://schemas.microsoft.com/office/powerpoint/2010/main" val="3959291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E6A01C2-A542-1C4B-B277-8571B2FFF9BE}" type="slidenum">
              <a:rPr lang="en-US"/>
              <a:pPr>
                <a:defRPr/>
              </a:pPr>
              <a:t>‹#›</a:t>
            </a:fld>
            <a:endParaRPr lang="en-US"/>
          </a:p>
        </p:txBody>
      </p:sp>
    </p:spTree>
    <p:extLst>
      <p:ext uri="{BB962C8B-B14F-4D97-AF65-F5344CB8AC3E}">
        <p14:creationId xmlns:p14="http://schemas.microsoft.com/office/powerpoint/2010/main" val="801247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C77A84D-7B59-1546-9211-6E61E113CD40}" type="slidenum">
              <a:rPr lang="en-US"/>
              <a:pPr>
                <a:defRPr/>
              </a:pPr>
              <a:t>‹#›</a:t>
            </a:fld>
            <a:endParaRPr lang="en-US"/>
          </a:p>
        </p:txBody>
      </p:sp>
    </p:spTree>
    <p:extLst>
      <p:ext uri="{BB962C8B-B14F-4D97-AF65-F5344CB8AC3E}">
        <p14:creationId xmlns:p14="http://schemas.microsoft.com/office/powerpoint/2010/main" val="2545009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1B9D28D-96CE-674A-B22E-FA6FF94CC22D}" type="slidenum">
              <a:rPr lang="en-US"/>
              <a:pPr>
                <a:defRPr/>
              </a:pPr>
              <a:t>‹#›</a:t>
            </a:fld>
            <a:endParaRPr lang="en-US"/>
          </a:p>
        </p:txBody>
      </p:sp>
    </p:spTree>
    <p:extLst>
      <p:ext uri="{BB962C8B-B14F-4D97-AF65-F5344CB8AC3E}">
        <p14:creationId xmlns:p14="http://schemas.microsoft.com/office/powerpoint/2010/main" val="2894538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2EE8852-01D9-8342-85B1-6D2D792C5E10}" type="slidenum">
              <a:rPr lang="en-US"/>
              <a:pPr>
                <a:defRPr/>
              </a:pPr>
              <a:t>‹#›</a:t>
            </a:fld>
            <a:endParaRPr lang="en-US"/>
          </a:p>
        </p:txBody>
      </p:sp>
    </p:spTree>
    <p:extLst>
      <p:ext uri="{BB962C8B-B14F-4D97-AF65-F5344CB8AC3E}">
        <p14:creationId xmlns:p14="http://schemas.microsoft.com/office/powerpoint/2010/main" val="27582268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429100"/>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1240007"/>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422248"/>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248676"/>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50316"/>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909920"/>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15319"/>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927385"/>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188430"/>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199394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825076"/>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6483094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36FAD684-2936-2545-A0FC-DB767D45937C}" type="slidenum">
              <a:rPr lang="en-AU">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AU">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682167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802960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C303D012-B5A7-D441-BDC8-001A88DB3005}"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432806529"/>
      </p:ext>
    </p:extLst>
  </p:cSld>
  <p:clrMap bg1="lt1" tx1="dk1" bg2="lt2" tx2="dk2" accent1="accent1" accent2="accent2" accent3="accent3" accent4="accent4" accent5="accent5" accent6="accent6" hlink="hlink" folHlink="folHlink"/>
  <p:sldLayoutIdLst>
    <p:sldLayoutId id="2147483714" r:id="rId1"/>
    <p:sldLayoutId id="214748376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defTabSz="914400" fontAlgn="base">
              <a:spcAft>
                <a:spcPct val="0"/>
              </a:spcAft>
              <a:defRPr/>
            </a:pPr>
            <a:fld id="{6F1D2CC1-F2A8-0A4B-9049-1363FE471EC3}"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6655194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845846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0.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0.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0.xml"/><Relationship Id="rId1" Type="http://schemas.openxmlformats.org/officeDocument/2006/relationships/themeOverride" Target="../theme/themeOverride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0.xml"/><Relationship Id="rId1" Type="http://schemas.openxmlformats.org/officeDocument/2006/relationships/themeOverride" Target="../theme/themeOverride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3.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0.xml"/><Relationship Id="rId1" Type="http://schemas.openxmlformats.org/officeDocument/2006/relationships/themeOverride" Target="../theme/themeOverr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0.xml"/><Relationship Id="rId1" Type="http://schemas.openxmlformats.org/officeDocument/2006/relationships/themeOverride" Target="../theme/themeOverr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3.jp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0.xml"/><Relationship Id="rId1" Type="http://schemas.openxmlformats.org/officeDocument/2006/relationships/themeOverride" Target="../theme/themeOverr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0.xml"/><Relationship Id="rId1" Type="http://schemas.openxmlformats.org/officeDocument/2006/relationships/themeOverride" Target="../theme/themeOverride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0.xml"/><Relationship Id="rId1" Type="http://schemas.openxmlformats.org/officeDocument/2006/relationships/themeOverride" Target="../theme/themeOverride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0.xml"/><Relationship Id="rId1" Type="http://schemas.openxmlformats.org/officeDocument/2006/relationships/themeOverride" Target="../theme/themeOverride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0.xml"/><Relationship Id="rId1" Type="http://schemas.openxmlformats.org/officeDocument/2006/relationships/themeOverride" Target="../theme/themeOverride16.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0.xml"/><Relationship Id="rId1" Type="http://schemas.openxmlformats.org/officeDocument/2006/relationships/themeOverride" Target="../theme/themeOverride17.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51.xml"/><Relationship Id="rId4" Type="http://schemas.openxmlformats.org/officeDocument/2006/relationships/image" Target="../media/image3.jpg"/></Relationships>
</file>

<file path=ppt/slides/_rels/slide7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252536" y="2677681"/>
            <a:ext cx="8891464"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Lamentations</a:t>
            </a:r>
          </a:p>
        </p:txBody>
      </p:sp>
      <p:sp>
        <p:nvSpPr>
          <p:cNvPr id="900098" name="Rectangle 2"/>
          <p:cNvSpPr>
            <a:spLocks noGrp="1" noChangeArrowheads="1"/>
          </p:cNvSpPr>
          <p:nvPr>
            <p:ph type="ctrTitle"/>
          </p:nvPr>
        </p:nvSpPr>
        <p:spPr>
          <a:xfrm>
            <a:off x="276349" y="332656"/>
            <a:ext cx="8868309" cy="1446653"/>
          </a:xfrm>
          <a:effectLst>
            <a:outerShdw blurRad="63500" dist="35921" dir="2700000" algn="ctr" rotWithShape="0">
              <a:schemeClr val="tx2">
                <a:alpha val="74998"/>
              </a:schemeClr>
            </a:outerShdw>
          </a:effectLst>
        </p:spPr>
        <p:txBody>
          <a:bodyPr/>
          <a:lstStyle/>
          <a:p>
            <a:pPr algn="l">
              <a:defRPr/>
            </a:pPr>
            <a:r>
              <a:rPr lang="en-US" sz="8000" b="1" dirty="0">
                <a:effectLst>
                  <a:glow rad="127000">
                    <a:schemeClr val="tx1"/>
                  </a:glow>
                </a:effectLst>
                <a:latin typeface="Arial" charset="0"/>
                <a:ea typeface="ＭＳ Ｐゴシック" charset="0"/>
                <a:cs typeface="ＭＳ Ｐゴシック" charset="0"/>
              </a:rPr>
              <a:t>Be Repentant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019015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1" descr="wailing wall wide again evenin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52" name="Rectangle 4"/>
          <p:cNvSpPr>
            <a:spLocks noGrp="1" noChangeArrowheads="1"/>
          </p:cNvSpPr>
          <p:nvPr>
            <p:ph type="title"/>
          </p:nvPr>
        </p:nvSpPr>
        <p:spPr>
          <a:xfrm>
            <a:off x="-55563" y="0"/>
            <a:ext cx="9164638" cy="792163"/>
          </a:xfrm>
        </p:spPr>
        <p:txBody>
          <a:bodyPr/>
          <a:lstStyle/>
          <a:p>
            <a:pPr eaLnBrk="1" hangingPunct="1">
              <a:defRPr/>
            </a:pPr>
            <a:r>
              <a:rPr lang="en-US"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rPr>
              <a:t>L A M E N T A T I O N S</a:t>
            </a:r>
            <a:endParaRPr lang="en-AU"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0595" name="Picture 6" descr="lamentations statue large b&amp;w"/>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4419600" y="1143000"/>
            <a:ext cx="3948113" cy="5410200"/>
          </a:xfrm>
          <a:noFill/>
        </p:spPr>
      </p:pic>
    </p:spTree>
    <p:extLst>
      <p:ext uri="{BB962C8B-B14F-4D97-AF65-F5344CB8AC3E}">
        <p14:creationId xmlns:p14="http://schemas.microsoft.com/office/powerpoint/2010/main" val="44317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z="4800" b="1">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Historical   Background</a:t>
            </a:r>
            <a:endParaRPr lang="en-AU" sz="4800" b="1">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120834" name="Rectangle 4"/>
          <p:cNvSpPr>
            <a:spLocks noChangeArrowheads="1"/>
          </p:cNvSpPr>
          <p:nvPr/>
        </p:nvSpPr>
        <p:spPr bwMode="auto">
          <a:xfrm>
            <a:off x="304800" y="1690688"/>
            <a:ext cx="8839200"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Directly after Jerusalem</a:t>
            </a:r>
            <a:r>
              <a:rPr lang="uk-UA" sz="2400" b="1">
                <a:solidFill>
                  <a:srgbClr val="000000"/>
                </a:solidFill>
                <a:latin typeface="Arial" charset="0"/>
                <a:ea typeface="ＭＳ Ｐゴシック" charset="0"/>
                <a:cs typeface="ＭＳ Ｐゴシック" charset="0"/>
              </a:rPr>
              <a:t>'</a:t>
            </a:r>
            <a:r>
              <a:rPr lang="en-US" sz="2400" b="1">
                <a:solidFill>
                  <a:srgbClr val="000000"/>
                </a:solidFill>
                <a:latin typeface="Arial" charset="0"/>
                <a:ea typeface="ＭＳ Ｐゴシック" charset="0"/>
                <a:cs typeface="ＭＳ Ｐゴシック" charset="0"/>
              </a:rPr>
              <a:t>s destruction in 586 BC</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Davidic King – the Lord</a:t>
            </a:r>
            <a:r>
              <a:rPr lang="uk-UA" sz="2400" b="1">
                <a:solidFill>
                  <a:srgbClr val="000000"/>
                </a:solidFill>
                <a:latin typeface="Arial" charset="0"/>
                <a:ea typeface="ＭＳ Ｐゴシック" charset="0"/>
                <a:cs typeface="ＭＳ Ｐゴシック" charset="0"/>
              </a:rPr>
              <a:t>'</a:t>
            </a:r>
            <a:r>
              <a:rPr lang="en-US" sz="2400" b="1">
                <a:solidFill>
                  <a:srgbClr val="000000"/>
                </a:solidFill>
                <a:latin typeface="Arial" charset="0"/>
                <a:ea typeface="ＭＳ Ｐゴシック" charset="0"/>
                <a:cs typeface="ＭＳ Ｐゴシック" charset="0"/>
              </a:rPr>
              <a:t>s anointed – deposed and exiled </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All but poorest exiled</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Temple desecrated and burned</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Perspective needed</a:t>
            </a:r>
          </a:p>
        </p:txBody>
      </p:sp>
      <p:pic>
        <p:nvPicPr>
          <p:cNvPr id="120835" name="Picture 6" descr="etchin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486400" y="2514600"/>
            <a:ext cx="3368675" cy="4191000"/>
          </a:xfrm>
          <a:noFill/>
        </p:spPr>
      </p:pic>
      <p:sp>
        <p:nvSpPr>
          <p:cNvPr id="120836" name="Text Box 8"/>
          <p:cNvSpPr txBox="1">
            <a:spLocks noChangeArrowheads="1"/>
          </p:cNvSpPr>
          <p:nvPr/>
        </p:nvSpPr>
        <p:spPr bwMode="auto">
          <a:xfrm>
            <a:off x="8388350" y="92075"/>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494</a:t>
            </a:r>
          </a:p>
        </p:txBody>
      </p:sp>
    </p:spTree>
    <p:extLst>
      <p:ext uri="{BB962C8B-B14F-4D97-AF65-F5344CB8AC3E}">
        <p14:creationId xmlns:p14="http://schemas.microsoft.com/office/powerpoint/2010/main" val="192013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z="4800" b="1">
                <a:effectLst>
                  <a:outerShdw blurRad="38100" dist="38100" dir="2700000" algn="tl">
                    <a:srgbClr val="DDDDDD"/>
                  </a:outerShdw>
                </a:effectLst>
                <a:latin typeface="Boca Raton ICG Solid" charset="0"/>
                <a:ea typeface="ＭＳ Ｐゴシック" charset="0"/>
                <a:cs typeface="ＭＳ Ｐゴシック" charset="0"/>
              </a:rPr>
              <a:t>Genre</a:t>
            </a:r>
            <a:endParaRPr lang="en-AU" sz="4800" b="1">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2642" name="Picture 4" descr="mosai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076825" y="2708275"/>
            <a:ext cx="3714750" cy="2532063"/>
          </a:xfrm>
          <a:noFill/>
        </p:spPr>
      </p:pic>
      <p:sp>
        <p:nvSpPr>
          <p:cNvPr id="112643"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495</a:t>
            </a:r>
            <a:endParaRPr lang="en-US" sz="1800" b="1">
              <a:solidFill>
                <a:srgbClr val="000000"/>
              </a:solidFill>
            </a:endParaRPr>
          </a:p>
        </p:txBody>
      </p:sp>
      <p:sp>
        <p:nvSpPr>
          <p:cNvPr id="6151" name="Rectangle 7"/>
          <p:cNvSpPr>
            <a:spLocks noChangeArrowheads="1"/>
          </p:cNvSpPr>
          <p:nvPr/>
        </p:nvSpPr>
        <p:spPr bwMode="auto">
          <a:xfrm>
            <a:off x="304800" y="1412875"/>
            <a:ext cx="5130800" cy="527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Kings</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Concrete details </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Facts </a:t>
            </a:r>
          </a:p>
          <a:p>
            <a:pPr marL="342900" indent="-342900" defTabSz="914400" fontAlgn="base">
              <a:lnSpc>
                <a:spcPct val="90000"/>
              </a:lnSpc>
              <a:spcBef>
                <a:spcPct val="20000"/>
              </a:spcBef>
              <a:spcAft>
                <a:spcPct val="0"/>
              </a:spcAft>
            </a:pPr>
            <a:endParaRPr lang="en-US" sz="2800" b="1">
              <a:solidFill>
                <a:srgbClr val="000000"/>
              </a:solidFill>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Lamentations</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vivid sensory imagery</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dates and names lacking</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no sequential ordering</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verse not prose</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no names for the slain </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no private grief shown</a:t>
            </a:r>
            <a:endParaRPr lang="en-AU" sz="2800" b="1">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609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animEffect transition="in" filter="slide(fromBottom)">
                                      <p:cBhvr>
                                        <p:cTn id="7" dur="500"/>
                                        <p:tgtEl>
                                          <p:spTgt spid="61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151">
                                            <p:txEl>
                                              <p:pRg st="1" end="1"/>
                                            </p:txEl>
                                          </p:spTgt>
                                        </p:tgtEl>
                                        <p:attrNameLst>
                                          <p:attrName>style.visibility</p:attrName>
                                        </p:attrNameLst>
                                      </p:cBhvr>
                                      <p:to>
                                        <p:strVal val="visible"/>
                                      </p:to>
                                    </p:set>
                                    <p:animEffect transition="in" filter="slide(fromBottom)">
                                      <p:cBhvr>
                                        <p:cTn id="12" dur="500"/>
                                        <p:tgtEl>
                                          <p:spTgt spid="61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6151">
                                            <p:txEl>
                                              <p:pRg st="2" end="2"/>
                                            </p:txEl>
                                          </p:spTgt>
                                        </p:tgtEl>
                                        <p:attrNameLst>
                                          <p:attrName>style.visibility</p:attrName>
                                        </p:attrNameLst>
                                      </p:cBhvr>
                                      <p:to>
                                        <p:strVal val="visible"/>
                                      </p:to>
                                    </p:set>
                                    <p:animEffect transition="in" filter="slide(fromBottom)">
                                      <p:cBhvr>
                                        <p:cTn id="17" dur="500"/>
                                        <p:tgtEl>
                                          <p:spTgt spid="61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6151">
                                            <p:txEl>
                                              <p:pRg st="4" end="4"/>
                                            </p:txEl>
                                          </p:spTgt>
                                        </p:tgtEl>
                                        <p:attrNameLst>
                                          <p:attrName>style.visibility</p:attrName>
                                        </p:attrNameLst>
                                      </p:cBhvr>
                                      <p:to>
                                        <p:strVal val="visible"/>
                                      </p:to>
                                    </p:set>
                                    <p:animEffect transition="in" filter="slide(fromBottom)">
                                      <p:cBhvr>
                                        <p:cTn id="22" dur="500"/>
                                        <p:tgtEl>
                                          <p:spTgt spid="615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6151">
                                            <p:txEl>
                                              <p:pRg st="5" end="5"/>
                                            </p:txEl>
                                          </p:spTgt>
                                        </p:tgtEl>
                                        <p:attrNameLst>
                                          <p:attrName>style.visibility</p:attrName>
                                        </p:attrNameLst>
                                      </p:cBhvr>
                                      <p:to>
                                        <p:strVal val="visible"/>
                                      </p:to>
                                    </p:set>
                                    <p:animEffect transition="in" filter="slide(fromBottom)">
                                      <p:cBhvr>
                                        <p:cTn id="27" dur="500"/>
                                        <p:tgtEl>
                                          <p:spTgt spid="615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6151">
                                            <p:txEl>
                                              <p:pRg st="6" end="6"/>
                                            </p:txEl>
                                          </p:spTgt>
                                        </p:tgtEl>
                                        <p:attrNameLst>
                                          <p:attrName>style.visibility</p:attrName>
                                        </p:attrNameLst>
                                      </p:cBhvr>
                                      <p:to>
                                        <p:strVal val="visible"/>
                                      </p:to>
                                    </p:set>
                                    <p:animEffect transition="in" filter="slide(fromBottom)">
                                      <p:cBhvr>
                                        <p:cTn id="32" dur="500"/>
                                        <p:tgtEl>
                                          <p:spTgt spid="615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6151">
                                            <p:txEl>
                                              <p:pRg st="7" end="7"/>
                                            </p:txEl>
                                          </p:spTgt>
                                        </p:tgtEl>
                                        <p:attrNameLst>
                                          <p:attrName>style.visibility</p:attrName>
                                        </p:attrNameLst>
                                      </p:cBhvr>
                                      <p:to>
                                        <p:strVal val="visible"/>
                                      </p:to>
                                    </p:set>
                                    <p:animEffect transition="in" filter="slide(fromBottom)">
                                      <p:cBhvr>
                                        <p:cTn id="37" dur="500"/>
                                        <p:tgtEl>
                                          <p:spTgt spid="615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6151">
                                            <p:txEl>
                                              <p:pRg st="8" end="8"/>
                                            </p:txEl>
                                          </p:spTgt>
                                        </p:tgtEl>
                                        <p:attrNameLst>
                                          <p:attrName>style.visibility</p:attrName>
                                        </p:attrNameLst>
                                      </p:cBhvr>
                                      <p:to>
                                        <p:strVal val="visible"/>
                                      </p:to>
                                    </p:set>
                                    <p:animEffect transition="in" filter="slide(fromBottom)">
                                      <p:cBhvr>
                                        <p:cTn id="42" dur="500"/>
                                        <p:tgtEl>
                                          <p:spTgt spid="6151">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6151">
                                            <p:txEl>
                                              <p:pRg st="9" end="9"/>
                                            </p:txEl>
                                          </p:spTgt>
                                        </p:tgtEl>
                                        <p:attrNameLst>
                                          <p:attrName>style.visibility</p:attrName>
                                        </p:attrNameLst>
                                      </p:cBhvr>
                                      <p:to>
                                        <p:strVal val="visible"/>
                                      </p:to>
                                    </p:set>
                                    <p:animEffect transition="in" filter="slide(fromBottom)">
                                      <p:cBhvr>
                                        <p:cTn id="47" dur="500"/>
                                        <p:tgtEl>
                                          <p:spTgt spid="6151">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6151">
                                            <p:txEl>
                                              <p:pRg st="10" end="10"/>
                                            </p:txEl>
                                          </p:spTgt>
                                        </p:tgtEl>
                                        <p:attrNameLst>
                                          <p:attrName>style.visibility</p:attrName>
                                        </p:attrNameLst>
                                      </p:cBhvr>
                                      <p:to>
                                        <p:strVal val="visible"/>
                                      </p:to>
                                    </p:set>
                                    <p:animEffect transition="in" filter="slide(fromBottom)">
                                      <p:cBhvr>
                                        <p:cTn id="52" dur="500"/>
                                        <p:tgtEl>
                                          <p:spTgt spid="61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5181600" cy="1096962"/>
          </a:xfrm>
        </p:spPr>
        <p:txBody>
          <a:bodyPr/>
          <a:lstStyle/>
          <a:p>
            <a:pPr eaLnBrk="1" hangingPunct="1">
              <a:defRPr/>
            </a:pPr>
            <a:r>
              <a:rPr lang="en-US" sz="480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rPr>
              <a:t>Name and Place</a:t>
            </a:r>
            <a:endParaRPr lang="en-AU" sz="480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5128" name="Rectangle 8"/>
          <p:cNvSpPr>
            <a:spLocks noChangeArrowheads="1"/>
          </p:cNvSpPr>
          <p:nvPr/>
        </p:nvSpPr>
        <p:spPr bwMode="auto">
          <a:xfrm>
            <a:off x="3352800" y="3352800"/>
            <a:ext cx="23622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defTabSz="914400" fontAlgn="base">
              <a:lnSpc>
                <a:spcPct val="90000"/>
              </a:lnSpc>
              <a:spcBef>
                <a:spcPct val="20000"/>
              </a:spcBef>
              <a:spcAft>
                <a:spcPct val="0"/>
              </a:spcAft>
            </a:pPr>
            <a:r>
              <a:rPr lang="en-US" sz="2800" b="1" u="sng">
                <a:solidFill>
                  <a:srgbClr val="000000"/>
                </a:solidFill>
                <a:latin typeface="Arial" charset="0"/>
                <a:ea typeface="ＭＳ Ｐゴシック" charset="0"/>
                <a:cs typeface="ＭＳ Ｐゴシック" charset="0"/>
              </a:rPr>
              <a:t>Feast Read</a:t>
            </a:r>
            <a:r>
              <a:rPr lang="en-US" sz="2800" b="1">
                <a:solidFill>
                  <a:srgbClr val="000000"/>
                </a:solidFill>
                <a:latin typeface="Arial" charset="0"/>
                <a:ea typeface="ＭＳ Ｐゴシック" charset="0"/>
                <a:cs typeface="ＭＳ Ｐゴシック" charset="0"/>
              </a:rPr>
              <a:t>:</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9</a:t>
            </a:r>
            <a:r>
              <a:rPr lang="en-US" sz="2800" b="1" baseline="30000">
                <a:solidFill>
                  <a:srgbClr val="000000"/>
                </a:solidFill>
                <a:latin typeface="Arial" charset="0"/>
                <a:ea typeface="ＭＳ Ｐゴシック" charset="0"/>
                <a:cs typeface="ＭＳ Ｐゴシック" charset="0"/>
              </a:rPr>
              <a:t>th</a:t>
            </a:r>
            <a:r>
              <a:rPr lang="en-US" sz="2800" b="1">
                <a:solidFill>
                  <a:srgbClr val="000000"/>
                </a:solidFill>
                <a:latin typeface="Arial" charset="0"/>
                <a:ea typeface="ＭＳ Ｐゴシック" charset="0"/>
                <a:cs typeface="ＭＳ Ｐゴシック" charset="0"/>
              </a:rPr>
              <a:t> of Ab</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Pentecost</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Tabernacles</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Passover</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Purim</a:t>
            </a:r>
            <a:endParaRPr lang="en-AU" sz="2800" b="1">
              <a:solidFill>
                <a:srgbClr val="FFFFFF"/>
              </a:solidFill>
              <a:latin typeface="Arial" charset="0"/>
              <a:ea typeface="ＭＳ Ｐゴシック" charset="0"/>
              <a:cs typeface="ＭＳ Ｐゴシック" charset="0"/>
            </a:endParaRPr>
          </a:p>
        </p:txBody>
      </p:sp>
      <p:sp>
        <p:nvSpPr>
          <p:cNvPr id="116739" name="Text Box 9"/>
          <p:cNvSpPr txBox="1">
            <a:spLocks noChangeArrowheads="1"/>
          </p:cNvSpPr>
          <p:nvPr/>
        </p:nvSpPr>
        <p:spPr bwMode="auto">
          <a:xfrm>
            <a:off x="84502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494</a:t>
            </a:r>
          </a:p>
        </p:txBody>
      </p:sp>
      <p:sp>
        <p:nvSpPr>
          <p:cNvPr id="116740" name="Rectangle 10"/>
          <p:cNvSpPr>
            <a:spLocks noChangeArrowheads="1"/>
          </p:cNvSpPr>
          <p:nvPr/>
        </p:nvSpPr>
        <p:spPr bwMode="auto">
          <a:xfrm>
            <a:off x="5638800" y="0"/>
            <a:ext cx="3505200" cy="31242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6741" name="Text Box 11"/>
          <p:cNvSpPr txBox="1">
            <a:spLocks noChangeArrowheads="1"/>
          </p:cNvSpPr>
          <p:nvPr/>
        </p:nvSpPr>
        <p:spPr bwMode="auto">
          <a:xfrm>
            <a:off x="8305800" y="457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427</a:t>
            </a:r>
          </a:p>
        </p:txBody>
      </p:sp>
      <p:pic>
        <p:nvPicPr>
          <p:cNvPr id="116742" name="Picture 7" descr="black cover cd"/>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638800" y="3048000"/>
            <a:ext cx="3505200" cy="3810000"/>
          </a:xfrm>
          <a:noFill/>
        </p:spPr>
      </p:pic>
      <p:sp>
        <p:nvSpPr>
          <p:cNvPr id="116743" name="Text Box 12"/>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494</a:t>
            </a:r>
            <a:endParaRPr lang="en-US" sz="1800">
              <a:solidFill>
                <a:srgbClr val="FFFFFF"/>
              </a:solidFill>
            </a:endParaRPr>
          </a:p>
        </p:txBody>
      </p:sp>
      <p:sp>
        <p:nvSpPr>
          <p:cNvPr id="5133" name="Rectangle 13"/>
          <p:cNvSpPr>
            <a:spLocks noChangeArrowheads="1"/>
          </p:cNvSpPr>
          <p:nvPr/>
        </p:nvSpPr>
        <p:spPr bwMode="auto">
          <a:xfrm>
            <a:off x="228600" y="1447800"/>
            <a:ext cx="52578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defTabSz="914400" fontAlgn="base">
              <a:lnSpc>
                <a:spcPct val="90000"/>
              </a:lnSpc>
              <a:spcBef>
                <a:spcPct val="20000"/>
              </a:spcBef>
              <a:spcAft>
                <a:spcPct val="0"/>
              </a:spcAft>
            </a:pPr>
            <a:r>
              <a:rPr lang="en-US" sz="2800" b="1" u="sng">
                <a:solidFill>
                  <a:srgbClr val="000000"/>
                </a:solidFill>
                <a:latin typeface="Arial" charset="0"/>
                <a:ea typeface="ＭＳ Ｐゴシック" charset="0"/>
                <a:cs typeface="ＭＳ Ｐゴシック" charset="0"/>
              </a:rPr>
              <a:t>Hebrew Title</a:t>
            </a:r>
          </a:p>
          <a:p>
            <a:pPr marL="533400" indent="-533400" defTabSz="914400" fontAlgn="base">
              <a:lnSpc>
                <a:spcPct val="90000"/>
              </a:lnSpc>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Heb: </a:t>
            </a:r>
            <a:r>
              <a:rPr lang="ru-RU" sz="2800" b="1">
                <a:solidFill>
                  <a:srgbClr val="000000"/>
                </a:solidFill>
                <a:latin typeface="Arial" charset="0"/>
                <a:ea typeface="ＭＳ Ｐゴシック" charset="0"/>
                <a:cs typeface="ＭＳ Ｐゴシック" charset="0"/>
              </a:rPr>
              <a:t>"</a:t>
            </a:r>
            <a:r>
              <a:rPr lang="en-US" altLang="ja-JP" sz="2800" b="1" i="1">
                <a:solidFill>
                  <a:srgbClr val="000000"/>
                </a:solidFill>
                <a:latin typeface="Arial" charset="0"/>
                <a:ea typeface="ＭＳ Ｐゴシック" charset="0"/>
                <a:cs typeface="ＭＳ Ｐゴシック" charset="0"/>
              </a:rPr>
              <a:t>eka</a:t>
            </a:r>
            <a:r>
              <a:rPr lang="ru-RU" sz="2800" b="1">
                <a:solidFill>
                  <a:srgbClr val="000000"/>
                </a:solidFill>
                <a:latin typeface="Arial" charset="0"/>
                <a:ea typeface="ＭＳ Ｐゴシック" charset="0"/>
                <a:cs typeface="ＭＳ Ｐゴシック" charset="0"/>
              </a:rPr>
              <a:t>"</a:t>
            </a:r>
            <a:endParaRPr lang="en-US" altLang="ja-JP" sz="2800" b="1" i="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Eng:</a:t>
            </a:r>
            <a:r>
              <a:rPr lang="en-US" sz="2800" b="1" i="1">
                <a:solidFill>
                  <a:srgbClr val="000000"/>
                </a:solidFill>
                <a:latin typeface="Arial" charset="0"/>
                <a:ea typeface="ＭＳ Ｐゴシック" charset="0"/>
                <a:cs typeface="ＭＳ Ｐゴシック" charset="0"/>
              </a:rPr>
              <a:t> </a:t>
            </a:r>
            <a:r>
              <a:rPr lang="ru-RU" sz="2800" b="1" i="1">
                <a:solidFill>
                  <a:srgbClr val="000000"/>
                </a:solidFill>
                <a:latin typeface="Arial" charset="0"/>
                <a:ea typeface="ＭＳ Ｐゴシック" charset="0"/>
                <a:cs typeface="ＭＳ Ｐゴシック" charset="0"/>
              </a:rPr>
              <a:t>"</a:t>
            </a:r>
            <a:r>
              <a:rPr lang="en-US" sz="2800" b="1" i="1">
                <a:solidFill>
                  <a:srgbClr val="000000"/>
                </a:solidFill>
                <a:latin typeface="Arial" charset="0"/>
                <a:ea typeface="ＭＳ Ｐゴシック" charset="0"/>
                <a:cs typeface="ＭＳ Ｐゴシック" charset="0"/>
              </a:rPr>
              <a:t>How terrible!  Alas!</a:t>
            </a:r>
            <a:r>
              <a:rPr lang="ru-RU" sz="2800" b="1" i="1">
                <a:solidFill>
                  <a:srgbClr val="000000"/>
                </a:solidFill>
                <a:latin typeface="Arial" charset="0"/>
                <a:ea typeface="ＭＳ Ｐゴシック" charset="0"/>
                <a:cs typeface="ＭＳ Ｐゴシック" charset="0"/>
              </a:rPr>
              <a:t>"</a:t>
            </a:r>
            <a:endParaRPr lang="en-US" altLang="ja-JP" sz="2800" b="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pPr>
            <a:endParaRPr lang="en-US" sz="2800" b="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pPr>
            <a:r>
              <a:rPr lang="en-US" sz="2800" b="1" u="sng">
                <a:solidFill>
                  <a:srgbClr val="000000"/>
                </a:solidFill>
                <a:latin typeface="Arial" charset="0"/>
                <a:ea typeface="ＭＳ Ｐゴシック" charset="0"/>
                <a:cs typeface="ＭＳ Ｐゴシック" charset="0"/>
              </a:rPr>
              <a:t>Five Scrolls</a:t>
            </a:r>
            <a:endParaRPr lang="en-US" sz="2800" b="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Lamentations</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Ruth</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Ecclesiastes</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Song of Songs</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Esther</a:t>
            </a:r>
            <a:endParaRPr lang="en-AU" sz="2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67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33">
                                            <p:txEl>
                                              <p:pRg st="0" end="0"/>
                                            </p:txEl>
                                          </p:spTgt>
                                        </p:tgtEl>
                                        <p:attrNameLst>
                                          <p:attrName>style.visibility</p:attrName>
                                        </p:attrNameLst>
                                      </p:cBhvr>
                                      <p:to>
                                        <p:strVal val="visible"/>
                                      </p:to>
                                    </p:set>
                                    <p:animEffect transition="in" filter="checkerboard(across)">
                                      <p:cBhvr>
                                        <p:cTn id="7" dur="500"/>
                                        <p:tgtEl>
                                          <p:spTgt spid="51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133">
                                            <p:txEl>
                                              <p:pRg st="1" end="1"/>
                                            </p:txEl>
                                          </p:spTgt>
                                        </p:tgtEl>
                                        <p:attrNameLst>
                                          <p:attrName>style.visibility</p:attrName>
                                        </p:attrNameLst>
                                      </p:cBhvr>
                                      <p:to>
                                        <p:strVal val="visible"/>
                                      </p:to>
                                    </p:set>
                                    <p:animEffect transition="in" filter="checkerboard(across)">
                                      <p:cBhvr>
                                        <p:cTn id="12" dur="500"/>
                                        <p:tgtEl>
                                          <p:spTgt spid="513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133">
                                            <p:txEl>
                                              <p:pRg st="2" end="2"/>
                                            </p:txEl>
                                          </p:spTgt>
                                        </p:tgtEl>
                                        <p:attrNameLst>
                                          <p:attrName>style.visibility</p:attrName>
                                        </p:attrNameLst>
                                      </p:cBhvr>
                                      <p:to>
                                        <p:strVal val="visible"/>
                                      </p:to>
                                    </p:set>
                                    <p:animEffect transition="in" filter="checkerboard(across)">
                                      <p:cBhvr>
                                        <p:cTn id="17" dur="500"/>
                                        <p:tgtEl>
                                          <p:spTgt spid="513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133">
                                            <p:txEl>
                                              <p:pRg st="4" end="4"/>
                                            </p:txEl>
                                          </p:spTgt>
                                        </p:tgtEl>
                                        <p:attrNameLst>
                                          <p:attrName>style.visibility</p:attrName>
                                        </p:attrNameLst>
                                      </p:cBhvr>
                                      <p:to>
                                        <p:strVal val="visible"/>
                                      </p:to>
                                    </p:set>
                                    <p:animEffect transition="in" filter="checkerboard(across)">
                                      <p:cBhvr>
                                        <p:cTn id="22" dur="500"/>
                                        <p:tgtEl>
                                          <p:spTgt spid="513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5128">
                                            <p:txEl>
                                              <p:pRg st="0" end="0"/>
                                            </p:txEl>
                                          </p:spTgt>
                                        </p:tgtEl>
                                        <p:attrNameLst>
                                          <p:attrName>style.visibility</p:attrName>
                                        </p:attrNameLst>
                                      </p:cBhvr>
                                      <p:to>
                                        <p:strVal val="visible"/>
                                      </p:to>
                                    </p:set>
                                    <p:anim calcmode="lin" valueType="num">
                                      <p:cBhvr>
                                        <p:cTn id="27" dur="1000" fill="hold"/>
                                        <p:tgtEl>
                                          <p:spTgt spid="5128">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5128">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51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1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5133">
                                            <p:txEl>
                                              <p:pRg st="5" end="5"/>
                                            </p:txEl>
                                          </p:spTgt>
                                        </p:tgtEl>
                                        <p:attrNameLst>
                                          <p:attrName>style.visibility</p:attrName>
                                        </p:attrNameLst>
                                      </p:cBhvr>
                                      <p:to>
                                        <p:strVal val="visible"/>
                                      </p:to>
                                    </p:set>
                                    <p:animEffect transition="in" filter="checkerboard(across)">
                                      <p:cBhvr>
                                        <p:cTn id="35" dur="500"/>
                                        <p:tgtEl>
                                          <p:spTgt spid="5133">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nodeType="clickEffect">
                                  <p:stCondLst>
                                    <p:cond delay="0"/>
                                  </p:stCondLst>
                                  <p:childTnLst>
                                    <p:set>
                                      <p:cBhvr>
                                        <p:cTn id="39" dur="1" fill="hold">
                                          <p:stCondLst>
                                            <p:cond delay="0"/>
                                          </p:stCondLst>
                                        </p:cTn>
                                        <p:tgtEl>
                                          <p:spTgt spid="5128">
                                            <p:txEl>
                                              <p:pRg st="1" end="1"/>
                                            </p:txEl>
                                          </p:spTgt>
                                        </p:tgtEl>
                                        <p:attrNameLst>
                                          <p:attrName>style.visibility</p:attrName>
                                        </p:attrNameLst>
                                      </p:cBhvr>
                                      <p:to>
                                        <p:strVal val="visible"/>
                                      </p:to>
                                    </p:set>
                                    <p:anim calcmode="lin" valueType="num">
                                      <p:cBhvr>
                                        <p:cTn id="40" dur="1000" fill="hold"/>
                                        <p:tgtEl>
                                          <p:spTgt spid="5128">
                                            <p:txEl>
                                              <p:pRg st="1" end="1"/>
                                            </p:txEl>
                                          </p:spTgt>
                                        </p:tgtEl>
                                        <p:attrNameLst>
                                          <p:attrName>ppt_w</p:attrName>
                                        </p:attrNameLst>
                                      </p:cBhvr>
                                      <p:tavLst>
                                        <p:tav tm="0">
                                          <p:val>
                                            <p:fltVal val="0"/>
                                          </p:val>
                                        </p:tav>
                                        <p:tav tm="100000">
                                          <p:val>
                                            <p:strVal val="#ppt_w"/>
                                          </p:val>
                                        </p:tav>
                                      </p:tavLst>
                                    </p:anim>
                                    <p:anim calcmode="lin" valueType="num">
                                      <p:cBhvr>
                                        <p:cTn id="41" dur="1000" fill="hold"/>
                                        <p:tgtEl>
                                          <p:spTgt spid="5128">
                                            <p:txEl>
                                              <p:pRg st="1" end="1"/>
                                            </p:txEl>
                                          </p:spTgt>
                                        </p:tgtEl>
                                        <p:attrNameLst>
                                          <p:attrName>ppt_h</p:attrName>
                                        </p:attrNameLst>
                                      </p:cBhvr>
                                      <p:tavLst>
                                        <p:tav tm="0">
                                          <p:val>
                                            <p:fltVal val="0"/>
                                          </p:val>
                                        </p:tav>
                                        <p:tav tm="100000">
                                          <p:val>
                                            <p:strVal val="#ppt_h"/>
                                          </p:val>
                                        </p:tav>
                                      </p:tavLst>
                                    </p:anim>
                                    <p:anim calcmode="lin" valueType="num">
                                      <p:cBhvr>
                                        <p:cTn id="42" dur="1000" fill="hold"/>
                                        <p:tgtEl>
                                          <p:spTgt spid="51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1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5133">
                                            <p:txEl>
                                              <p:pRg st="6" end="6"/>
                                            </p:txEl>
                                          </p:spTgt>
                                        </p:tgtEl>
                                        <p:attrNameLst>
                                          <p:attrName>style.visibility</p:attrName>
                                        </p:attrNameLst>
                                      </p:cBhvr>
                                      <p:to>
                                        <p:strVal val="visible"/>
                                      </p:to>
                                    </p:set>
                                    <p:animEffect transition="in" filter="checkerboard(across)">
                                      <p:cBhvr>
                                        <p:cTn id="48" dur="500"/>
                                        <p:tgtEl>
                                          <p:spTgt spid="5133">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nodeType="clickEffect">
                                  <p:stCondLst>
                                    <p:cond delay="0"/>
                                  </p:stCondLst>
                                  <p:childTnLst>
                                    <p:set>
                                      <p:cBhvr>
                                        <p:cTn id="52" dur="1" fill="hold">
                                          <p:stCondLst>
                                            <p:cond delay="0"/>
                                          </p:stCondLst>
                                        </p:cTn>
                                        <p:tgtEl>
                                          <p:spTgt spid="5128">
                                            <p:txEl>
                                              <p:pRg st="2" end="2"/>
                                            </p:txEl>
                                          </p:spTgt>
                                        </p:tgtEl>
                                        <p:attrNameLst>
                                          <p:attrName>style.visibility</p:attrName>
                                        </p:attrNameLst>
                                      </p:cBhvr>
                                      <p:to>
                                        <p:strVal val="visible"/>
                                      </p:to>
                                    </p:set>
                                    <p:anim calcmode="lin" valueType="num">
                                      <p:cBhvr>
                                        <p:cTn id="53" dur="1000" fill="hold"/>
                                        <p:tgtEl>
                                          <p:spTgt spid="5128">
                                            <p:txEl>
                                              <p:pRg st="2" end="2"/>
                                            </p:txEl>
                                          </p:spTgt>
                                        </p:tgtEl>
                                        <p:attrNameLst>
                                          <p:attrName>ppt_w</p:attrName>
                                        </p:attrNameLst>
                                      </p:cBhvr>
                                      <p:tavLst>
                                        <p:tav tm="0">
                                          <p:val>
                                            <p:fltVal val="0"/>
                                          </p:val>
                                        </p:tav>
                                        <p:tav tm="100000">
                                          <p:val>
                                            <p:strVal val="#ppt_w"/>
                                          </p:val>
                                        </p:tav>
                                      </p:tavLst>
                                    </p:anim>
                                    <p:anim calcmode="lin" valueType="num">
                                      <p:cBhvr>
                                        <p:cTn id="54" dur="1000" fill="hold"/>
                                        <p:tgtEl>
                                          <p:spTgt spid="5128">
                                            <p:txEl>
                                              <p:pRg st="2" end="2"/>
                                            </p:txEl>
                                          </p:spTgt>
                                        </p:tgtEl>
                                        <p:attrNameLst>
                                          <p:attrName>ppt_h</p:attrName>
                                        </p:attrNameLst>
                                      </p:cBhvr>
                                      <p:tavLst>
                                        <p:tav tm="0">
                                          <p:val>
                                            <p:fltVal val="0"/>
                                          </p:val>
                                        </p:tav>
                                        <p:tav tm="100000">
                                          <p:val>
                                            <p:strVal val="#ppt_h"/>
                                          </p:val>
                                        </p:tav>
                                      </p:tavLst>
                                    </p:anim>
                                    <p:anim calcmode="lin" valueType="num">
                                      <p:cBhvr>
                                        <p:cTn id="55" dur="1000" fill="hold"/>
                                        <p:tgtEl>
                                          <p:spTgt spid="51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51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5133">
                                            <p:txEl>
                                              <p:pRg st="7" end="7"/>
                                            </p:txEl>
                                          </p:spTgt>
                                        </p:tgtEl>
                                        <p:attrNameLst>
                                          <p:attrName>style.visibility</p:attrName>
                                        </p:attrNameLst>
                                      </p:cBhvr>
                                      <p:to>
                                        <p:strVal val="visible"/>
                                      </p:to>
                                    </p:set>
                                    <p:animEffect transition="in" filter="checkerboard(across)">
                                      <p:cBhvr>
                                        <p:cTn id="61" dur="500"/>
                                        <p:tgtEl>
                                          <p:spTgt spid="5133">
                                            <p:txEl>
                                              <p:pRg st="7" end="7"/>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5128">
                                            <p:txEl>
                                              <p:pRg st="3" end="3"/>
                                            </p:txEl>
                                          </p:spTgt>
                                        </p:tgtEl>
                                        <p:attrNameLst>
                                          <p:attrName>style.visibility</p:attrName>
                                        </p:attrNameLst>
                                      </p:cBhvr>
                                      <p:to>
                                        <p:strVal val="visible"/>
                                      </p:to>
                                    </p:set>
                                    <p:anim calcmode="lin" valueType="num">
                                      <p:cBhvr>
                                        <p:cTn id="66" dur="1000" fill="hold"/>
                                        <p:tgtEl>
                                          <p:spTgt spid="5128">
                                            <p:txEl>
                                              <p:pRg st="3" end="3"/>
                                            </p:txEl>
                                          </p:spTgt>
                                        </p:tgtEl>
                                        <p:attrNameLst>
                                          <p:attrName>ppt_w</p:attrName>
                                        </p:attrNameLst>
                                      </p:cBhvr>
                                      <p:tavLst>
                                        <p:tav tm="0">
                                          <p:val>
                                            <p:fltVal val="0"/>
                                          </p:val>
                                        </p:tav>
                                        <p:tav tm="100000">
                                          <p:val>
                                            <p:strVal val="#ppt_w"/>
                                          </p:val>
                                        </p:tav>
                                      </p:tavLst>
                                    </p:anim>
                                    <p:anim calcmode="lin" valueType="num">
                                      <p:cBhvr>
                                        <p:cTn id="67" dur="1000" fill="hold"/>
                                        <p:tgtEl>
                                          <p:spTgt spid="5128">
                                            <p:txEl>
                                              <p:pRg st="3" end="3"/>
                                            </p:txEl>
                                          </p:spTgt>
                                        </p:tgtEl>
                                        <p:attrNameLst>
                                          <p:attrName>ppt_h</p:attrName>
                                        </p:attrNameLst>
                                      </p:cBhvr>
                                      <p:tavLst>
                                        <p:tav tm="0">
                                          <p:val>
                                            <p:fltVal val="0"/>
                                          </p:val>
                                        </p:tav>
                                        <p:tav tm="100000">
                                          <p:val>
                                            <p:strVal val="#ppt_h"/>
                                          </p:val>
                                        </p:tav>
                                      </p:tavLst>
                                    </p:anim>
                                    <p:anim calcmode="lin" valueType="num">
                                      <p:cBhvr>
                                        <p:cTn id="68" dur="1000" fill="hold"/>
                                        <p:tgtEl>
                                          <p:spTgt spid="51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51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5" presetClass="entr" presetSubtype="10" fill="hold" nodeType="clickEffect">
                                  <p:stCondLst>
                                    <p:cond delay="0"/>
                                  </p:stCondLst>
                                  <p:childTnLst>
                                    <p:set>
                                      <p:cBhvr>
                                        <p:cTn id="73" dur="1" fill="hold">
                                          <p:stCondLst>
                                            <p:cond delay="0"/>
                                          </p:stCondLst>
                                        </p:cTn>
                                        <p:tgtEl>
                                          <p:spTgt spid="5133">
                                            <p:txEl>
                                              <p:pRg st="8" end="8"/>
                                            </p:txEl>
                                          </p:spTgt>
                                        </p:tgtEl>
                                        <p:attrNameLst>
                                          <p:attrName>style.visibility</p:attrName>
                                        </p:attrNameLst>
                                      </p:cBhvr>
                                      <p:to>
                                        <p:strVal val="visible"/>
                                      </p:to>
                                    </p:set>
                                    <p:animEffect transition="in" filter="checkerboard(across)">
                                      <p:cBhvr>
                                        <p:cTn id="74" dur="500"/>
                                        <p:tgtEl>
                                          <p:spTgt spid="5133">
                                            <p:txEl>
                                              <p:pRg st="8" end="8"/>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nodeType="clickEffect">
                                  <p:stCondLst>
                                    <p:cond delay="0"/>
                                  </p:stCondLst>
                                  <p:childTnLst>
                                    <p:set>
                                      <p:cBhvr>
                                        <p:cTn id="78" dur="1" fill="hold">
                                          <p:stCondLst>
                                            <p:cond delay="0"/>
                                          </p:stCondLst>
                                        </p:cTn>
                                        <p:tgtEl>
                                          <p:spTgt spid="5128">
                                            <p:txEl>
                                              <p:pRg st="4" end="4"/>
                                            </p:txEl>
                                          </p:spTgt>
                                        </p:tgtEl>
                                        <p:attrNameLst>
                                          <p:attrName>style.visibility</p:attrName>
                                        </p:attrNameLst>
                                      </p:cBhvr>
                                      <p:to>
                                        <p:strVal val="visible"/>
                                      </p:to>
                                    </p:set>
                                    <p:anim calcmode="lin" valueType="num">
                                      <p:cBhvr>
                                        <p:cTn id="79" dur="1000" fill="hold"/>
                                        <p:tgtEl>
                                          <p:spTgt spid="5128">
                                            <p:txEl>
                                              <p:pRg st="4" end="4"/>
                                            </p:txEl>
                                          </p:spTgt>
                                        </p:tgtEl>
                                        <p:attrNameLst>
                                          <p:attrName>ppt_w</p:attrName>
                                        </p:attrNameLst>
                                      </p:cBhvr>
                                      <p:tavLst>
                                        <p:tav tm="0">
                                          <p:val>
                                            <p:fltVal val="0"/>
                                          </p:val>
                                        </p:tav>
                                        <p:tav tm="100000">
                                          <p:val>
                                            <p:strVal val="#ppt_w"/>
                                          </p:val>
                                        </p:tav>
                                      </p:tavLst>
                                    </p:anim>
                                    <p:anim calcmode="lin" valueType="num">
                                      <p:cBhvr>
                                        <p:cTn id="80" dur="1000" fill="hold"/>
                                        <p:tgtEl>
                                          <p:spTgt spid="5128">
                                            <p:txEl>
                                              <p:pRg st="4" end="4"/>
                                            </p:txEl>
                                          </p:spTgt>
                                        </p:tgtEl>
                                        <p:attrNameLst>
                                          <p:attrName>ppt_h</p:attrName>
                                        </p:attrNameLst>
                                      </p:cBhvr>
                                      <p:tavLst>
                                        <p:tav tm="0">
                                          <p:val>
                                            <p:fltVal val="0"/>
                                          </p:val>
                                        </p:tav>
                                        <p:tav tm="100000">
                                          <p:val>
                                            <p:strVal val="#ppt_h"/>
                                          </p:val>
                                        </p:tav>
                                      </p:tavLst>
                                    </p:anim>
                                    <p:anim calcmode="lin" valueType="num">
                                      <p:cBhvr>
                                        <p:cTn id="81" dur="1000" fill="hold"/>
                                        <p:tgtEl>
                                          <p:spTgt spid="51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1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5" presetClass="entr" presetSubtype="10" fill="hold" nodeType="clickEffect">
                                  <p:stCondLst>
                                    <p:cond delay="0"/>
                                  </p:stCondLst>
                                  <p:childTnLst>
                                    <p:set>
                                      <p:cBhvr>
                                        <p:cTn id="86" dur="1" fill="hold">
                                          <p:stCondLst>
                                            <p:cond delay="0"/>
                                          </p:stCondLst>
                                        </p:cTn>
                                        <p:tgtEl>
                                          <p:spTgt spid="5133">
                                            <p:txEl>
                                              <p:pRg st="9" end="9"/>
                                            </p:txEl>
                                          </p:spTgt>
                                        </p:tgtEl>
                                        <p:attrNameLst>
                                          <p:attrName>style.visibility</p:attrName>
                                        </p:attrNameLst>
                                      </p:cBhvr>
                                      <p:to>
                                        <p:strVal val="visible"/>
                                      </p:to>
                                    </p:set>
                                    <p:animEffect transition="in" filter="checkerboard(across)">
                                      <p:cBhvr>
                                        <p:cTn id="87" dur="500"/>
                                        <p:tgtEl>
                                          <p:spTgt spid="5133">
                                            <p:txEl>
                                              <p:pRg st="9" end="9"/>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nodeType="clickEffect">
                                  <p:stCondLst>
                                    <p:cond delay="0"/>
                                  </p:stCondLst>
                                  <p:childTnLst>
                                    <p:set>
                                      <p:cBhvr>
                                        <p:cTn id="91" dur="1" fill="hold">
                                          <p:stCondLst>
                                            <p:cond delay="0"/>
                                          </p:stCondLst>
                                        </p:cTn>
                                        <p:tgtEl>
                                          <p:spTgt spid="5128">
                                            <p:txEl>
                                              <p:pRg st="5" end="5"/>
                                            </p:txEl>
                                          </p:spTgt>
                                        </p:tgtEl>
                                        <p:attrNameLst>
                                          <p:attrName>style.visibility</p:attrName>
                                        </p:attrNameLst>
                                      </p:cBhvr>
                                      <p:to>
                                        <p:strVal val="visible"/>
                                      </p:to>
                                    </p:set>
                                    <p:anim calcmode="lin" valueType="num">
                                      <p:cBhvr>
                                        <p:cTn id="92" dur="1000" fill="hold"/>
                                        <p:tgtEl>
                                          <p:spTgt spid="5128">
                                            <p:txEl>
                                              <p:pRg st="5" end="5"/>
                                            </p:txEl>
                                          </p:spTgt>
                                        </p:tgtEl>
                                        <p:attrNameLst>
                                          <p:attrName>ppt_w</p:attrName>
                                        </p:attrNameLst>
                                      </p:cBhvr>
                                      <p:tavLst>
                                        <p:tav tm="0">
                                          <p:val>
                                            <p:fltVal val="0"/>
                                          </p:val>
                                        </p:tav>
                                        <p:tav tm="100000">
                                          <p:val>
                                            <p:strVal val="#ppt_w"/>
                                          </p:val>
                                        </p:tav>
                                      </p:tavLst>
                                    </p:anim>
                                    <p:anim calcmode="lin" valueType="num">
                                      <p:cBhvr>
                                        <p:cTn id="93" dur="1000" fill="hold"/>
                                        <p:tgtEl>
                                          <p:spTgt spid="5128">
                                            <p:txEl>
                                              <p:pRg st="5" end="5"/>
                                            </p:txEl>
                                          </p:spTgt>
                                        </p:tgtEl>
                                        <p:attrNameLst>
                                          <p:attrName>ppt_h</p:attrName>
                                        </p:attrNameLst>
                                      </p:cBhvr>
                                      <p:tavLst>
                                        <p:tav tm="0">
                                          <p:val>
                                            <p:fltVal val="0"/>
                                          </p:val>
                                        </p:tav>
                                        <p:tav tm="100000">
                                          <p:val>
                                            <p:strVal val="#ppt_h"/>
                                          </p:val>
                                        </p:tav>
                                      </p:tavLst>
                                    </p:anim>
                                    <p:anim calcmode="lin" valueType="num">
                                      <p:cBhvr>
                                        <p:cTn id="94" dur="1000" fill="hold"/>
                                        <p:tgtEl>
                                          <p:spTgt spid="51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51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4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99337" name="Text Box 9"/>
          <p:cNvSpPr txBox="1">
            <a:spLocks noChangeArrowheads="1"/>
          </p:cNvSpPr>
          <p:nvPr/>
        </p:nvSpPr>
        <p:spPr bwMode="auto">
          <a:xfrm>
            <a:off x="38104" y="6216650"/>
            <a:ext cx="16240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a:cs typeface="Arial"/>
              </a:rPr>
              <a:t>Verses</a:t>
            </a:r>
          </a:p>
        </p:txBody>
      </p:sp>
      <p:sp>
        <p:nvSpPr>
          <p:cNvPr id="99336" name="Rectangle 8"/>
          <p:cNvSpPr>
            <a:spLocks noChangeArrowheads="1"/>
          </p:cNvSpPr>
          <p:nvPr/>
        </p:nvSpPr>
        <p:spPr bwMode="auto">
          <a:xfrm>
            <a:off x="730091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43" name="Text Box 15"/>
          <p:cNvSpPr txBox="1">
            <a:spLocks noChangeArrowheads="1"/>
          </p:cNvSpPr>
          <p:nvPr/>
        </p:nvSpPr>
        <p:spPr bwMode="auto">
          <a:xfrm>
            <a:off x="1323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1</a:t>
            </a:r>
          </a:p>
        </p:txBody>
      </p:sp>
      <p:sp>
        <p:nvSpPr>
          <p:cNvPr id="99344" name="Text Box 16"/>
          <p:cNvSpPr txBox="1">
            <a:spLocks noChangeArrowheads="1"/>
          </p:cNvSpPr>
          <p:nvPr/>
        </p:nvSpPr>
        <p:spPr bwMode="auto">
          <a:xfrm>
            <a:off x="2847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2</a:t>
            </a:r>
          </a:p>
        </p:txBody>
      </p:sp>
      <p:sp>
        <p:nvSpPr>
          <p:cNvPr id="99345" name="Text Box 17"/>
          <p:cNvSpPr txBox="1">
            <a:spLocks noChangeArrowheads="1"/>
          </p:cNvSpPr>
          <p:nvPr/>
        </p:nvSpPr>
        <p:spPr bwMode="auto">
          <a:xfrm>
            <a:off x="4371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3</a:t>
            </a:r>
          </a:p>
        </p:txBody>
      </p:sp>
      <p:sp>
        <p:nvSpPr>
          <p:cNvPr id="99346" name="Text Box 18"/>
          <p:cNvSpPr txBox="1">
            <a:spLocks noChangeArrowheads="1"/>
          </p:cNvSpPr>
          <p:nvPr/>
        </p:nvSpPr>
        <p:spPr bwMode="auto">
          <a:xfrm>
            <a:off x="5795963"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4</a:t>
            </a:r>
          </a:p>
        </p:txBody>
      </p:sp>
      <p:sp>
        <p:nvSpPr>
          <p:cNvPr id="99347" name="Text Box 19"/>
          <p:cNvSpPr txBox="1">
            <a:spLocks noChangeArrowheads="1"/>
          </p:cNvSpPr>
          <p:nvPr/>
        </p:nvSpPr>
        <p:spPr bwMode="auto">
          <a:xfrm>
            <a:off x="7308850"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dirty="0">
                <a:solidFill>
                  <a:srgbClr val="FFFFFF"/>
                </a:solidFill>
                <a:effectLst>
                  <a:outerShdw blurRad="38100" dist="38100" dir="2700000" algn="tl">
                    <a:srgbClr val="808080"/>
                  </a:outerShdw>
                </a:effectLst>
                <a:latin typeface="Arial"/>
                <a:cs typeface="Arial"/>
              </a:rPr>
              <a:t>5</a:t>
            </a:r>
          </a:p>
        </p:txBody>
      </p:sp>
      <p:sp>
        <p:nvSpPr>
          <p:cNvPr id="99348" name="Text Box 20"/>
          <p:cNvSpPr txBox="1">
            <a:spLocks noChangeArrowheads="1"/>
          </p:cNvSpPr>
          <p:nvPr/>
        </p:nvSpPr>
        <p:spPr bwMode="auto">
          <a:xfrm>
            <a:off x="8388350" y="44450"/>
            <a:ext cx="75565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a:solidFill>
                  <a:srgbClr val="FFFFFF"/>
                </a:solidFill>
                <a:effectLst>
                  <a:outerShdw blurRad="38100" dist="38100" dir="2700000" algn="tl">
                    <a:srgbClr val="808080"/>
                  </a:outerShdw>
                </a:effectLst>
                <a:latin typeface="Arial"/>
                <a:cs typeface="Arial"/>
              </a:rPr>
              <a:t>495</a:t>
            </a:r>
          </a:p>
        </p:txBody>
      </p:sp>
      <p:sp>
        <p:nvSpPr>
          <p:cNvPr id="99359" name="Rectangle 31"/>
          <p:cNvSpPr>
            <a:spLocks noChangeArrowheads="1"/>
          </p:cNvSpPr>
          <p:nvPr/>
        </p:nvSpPr>
        <p:spPr bwMode="auto">
          <a:xfrm>
            <a:off x="2914653"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0" name="Text Box 32"/>
          <p:cNvSpPr txBox="1">
            <a:spLocks noChangeArrowheads="1"/>
          </p:cNvSpPr>
          <p:nvPr/>
        </p:nvSpPr>
        <p:spPr bwMode="auto">
          <a:xfrm>
            <a:off x="2900367"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a:t>
            </a:r>
          </a:p>
        </p:txBody>
      </p:sp>
      <p:sp>
        <p:nvSpPr>
          <p:cNvPr id="99362" name="Rectangle 34"/>
          <p:cNvSpPr>
            <a:spLocks noChangeArrowheads="1"/>
          </p:cNvSpPr>
          <p:nvPr/>
        </p:nvSpPr>
        <p:spPr bwMode="auto">
          <a:xfrm>
            <a:off x="149543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3" name="Text Box 35"/>
          <p:cNvSpPr txBox="1">
            <a:spLocks noChangeArrowheads="1"/>
          </p:cNvSpPr>
          <p:nvPr/>
        </p:nvSpPr>
        <p:spPr bwMode="auto">
          <a:xfrm>
            <a:off x="1462095"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a:t>
            </a:r>
          </a:p>
        </p:txBody>
      </p:sp>
      <p:sp>
        <p:nvSpPr>
          <p:cNvPr id="99365" name="Rectangle 37"/>
          <p:cNvSpPr>
            <a:spLocks noChangeArrowheads="1"/>
          </p:cNvSpPr>
          <p:nvPr/>
        </p:nvSpPr>
        <p:spPr bwMode="auto">
          <a:xfrm>
            <a:off x="4333875" y="762000"/>
            <a:ext cx="1219200" cy="54864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6" name="Text Box 38"/>
          <p:cNvSpPr txBox="1">
            <a:spLocks noChangeArrowheads="1"/>
          </p:cNvSpPr>
          <p:nvPr/>
        </p:nvSpPr>
        <p:spPr bwMode="auto">
          <a:xfrm>
            <a:off x="4295775" y="914400"/>
            <a:ext cx="1333500" cy="54244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BBB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CCC</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DDD</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EEE</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FFF</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GGG</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HHH</a:t>
            </a:r>
            <a:br>
              <a:rPr lang="en-US" sz="3600" b="1" dirty="0">
                <a:solidFill>
                  <a:srgbClr val="000000"/>
                </a:solidFill>
                <a:latin typeface="Arial"/>
                <a:ea typeface="ＭＳ Ｐゴシック" charset="0"/>
                <a:cs typeface="Arial"/>
              </a:rPr>
            </a:br>
            <a:r>
              <a:rPr lang="en-US" sz="3600" b="1" dirty="0">
                <a:solidFill>
                  <a:srgbClr val="000000"/>
                </a:solidFill>
                <a:latin typeface="Arial"/>
                <a:ea typeface="ＭＳ Ｐゴシック" charset="0"/>
                <a:cs typeface="Arial"/>
              </a:rPr>
              <a:t>III</a:t>
            </a:r>
          </a:p>
        </p:txBody>
      </p:sp>
      <p:sp>
        <p:nvSpPr>
          <p:cNvPr id="99369" name="Text Box 41"/>
          <p:cNvSpPr txBox="1">
            <a:spLocks noChangeArrowheads="1"/>
          </p:cNvSpPr>
          <p:nvPr/>
        </p:nvSpPr>
        <p:spPr bwMode="auto">
          <a:xfrm>
            <a:off x="1600207"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effectLst>
                  <a:outerShdw blurRad="38100" dist="38100" dir="2700000" algn="tl">
                    <a:srgbClr val="808080"/>
                  </a:outerShdw>
                </a:effectLst>
                <a:latin typeface="Arial"/>
                <a:cs typeface="Arial"/>
              </a:rPr>
              <a:t>22</a:t>
            </a:r>
          </a:p>
        </p:txBody>
      </p:sp>
      <p:sp>
        <p:nvSpPr>
          <p:cNvPr id="99370" name="Text Box 42"/>
          <p:cNvSpPr txBox="1">
            <a:spLocks noChangeArrowheads="1"/>
          </p:cNvSpPr>
          <p:nvPr/>
        </p:nvSpPr>
        <p:spPr bwMode="auto">
          <a:xfrm>
            <a:off x="3009903"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effectLst>
                  <a:outerShdw blurRad="38100" dist="38100" dir="2700000" algn="tl">
                    <a:srgbClr val="808080"/>
                  </a:outerShdw>
                </a:effectLst>
                <a:latin typeface="Arial"/>
                <a:cs typeface="Arial"/>
              </a:rPr>
              <a:t>22</a:t>
            </a:r>
          </a:p>
        </p:txBody>
      </p:sp>
      <p:sp>
        <p:nvSpPr>
          <p:cNvPr id="99371" name="Text Box 43"/>
          <p:cNvSpPr txBox="1">
            <a:spLocks noChangeArrowheads="1"/>
          </p:cNvSpPr>
          <p:nvPr/>
        </p:nvSpPr>
        <p:spPr bwMode="auto">
          <a:xfrm>
            <a:off x="4448175"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effectLst>
                  <a:outerShdw blurRad="38100" dist="38100" dir="2700000" algn="tl">
                    <a:srgbClr val="808080"/>
                  </a:outerShdw>
                </a:effectLst>
                <a:latin typeface="Arial"/>
                <a:cs typeface="Arial"/>
              </a:rPr>
              <a:t>66</a:t>
            </a:r>
          </a:p>
        </p:txBody>
      </p:sp>
      <p:sp>
        <p:nvSpPr>
          <p:cNvPr id="99372" name="Text Box 44"/>
          <p:cNvSpPr txBox="1">
            <a:spLocks noChangeArrowheads="1"/>
          </p:cNvSpPr>
          <p:nvPr/>
        </p:nvSpPr>
        <p:spPr bwMode="auto">
          <a:xfrm>
            <a:off x="5929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effectLst>
                  <a:outerShdw blurRad="38100" dist="38100" dir="2700000" algn="tl">
                    <a:srgbClr val="808080"/>
                  </a:outerShdw>
                </a:effectLst>
                <a:latin typeface="Arial"/>
                <a:cs typeface="Arial"/>
              </a:rPr>
              <a:t>22</a:t>
            </a:r>
          </a:p>
        </p:txBody>
      </p:sp>
      <p:sp>
        <p:nvSpPr>
          <p:cNvPr id="99373" name="Text Box 45"/>
          <p:cNvSpPr txBox="1">
            <a:spLocks noChangeArrowheads="1"/>
          </p:cNvSpPr>
          <p:nvPr/>
        </p:nvSpPr>
        <p:spPr bwMode="auto">
          <a:xfrm>
            <a:off x="7453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effectLst>
                  <a:outerShdw blurRad="38100" dist="38100" dir="2700000" algn="tl">
                    <a:srgbClr val="808080"/>
                  </a:outerShdw>
                </a:effectLst>
                <a:latin typeface="Arial"/>
                <a:cs typeface="Arial"/>
              </a:rPr>
              <a:t>22</a:t>
            </a:r>
          </a:p>
        </p:txBody>
      </p:sp>
      <p:sp>
        <p:nvSpPr>
          <p:cNvPr id="99374" name="Text Box 46"/>
          <p:cNvSpPr txBox="1">
            <a:spLocks noChangeArrowheads="1"/>
          </p:cNvSpPr>
          <p:nvPr/>
        </p:nvSpPr>
        <p:spPr bwMode="auto">
          <a:xfrm>
            <a:off x="1155700" y="1447800"/>
            <a:ext cx="3024188" cy="20621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200" b="1" i="1" dirty="0">
                <a:solidFill>
                  <a:srgbClr val="FFFFFF"/>
                </a:solidFill>
                <a:effectLst>
                  <a:glow rad="101600">
                    <a:srgbClr val="000000">
                      <a:alpha val="75000"/>
                    </a:srgbClr>
                  </a:glow>
                </a:effectLst>
                <a:latin typeface="Arial"/>
                <a:cs typeface="Arial"/>
              </a:rPr>
              <a:t>Note: The Hebrew alphabet has 22 consonants</a:t>
            </a:r>
          </a:p>
        </p:txBody>
      </p:sp>
      <p:sp>
        <p:nvSpPr>
          <p:cNvPr id="99375" name="Rectangle 47"/>
          <p:cNvSpPr>
            <a:spLocks noGrp="1" noChangeArrowheads="1"/>
          </p:cNvSpPr>
          <p:nvPr>
            <p:ph type="title" idx="4294967295"/>
          </p:nvPr>
        </p:nvSpPr>
        <p:spPr>
          <a:xfrm rot="16200000">
            <a:off x="-2125662" y="2657475"/>
            <a:ext cx="49530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ea typeface="+mj-ea"/>
              </a:rPr>
              <a:t>Acrostic Structure</a:t>
            </a:r>
          </a:p>
        </p:txBody>
      </p:sp>
      <p:sp>
        <p:nvSpPr>
          <p:cNvPr id="27" name="Rectangle 8"/>
          <p:cNvSpPr>
            <a:spLocks noChangeArrowheads="1"/>
          </p:cNvSpPr>
          <p:nvPr/>
        </p:nvSpPr>
        <p:spPr bwMode="auto">
          <a:xfrm>
            <a:off x="577691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6" name="Text Box 32"/>
          <p:cNvSpPr txBox="1">
            <a:spLocks noChangeArrowheads="1"/>
          </p:cNvSpPr>
          <p:nvPr/>
        </p:nvSpPr>
        <p:spPr bwMode="auto">
          <a:xfrm>
            <a:off x="5776911"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a:t>
            </a:r>
          </a:p>
        </p:txBody>
      </p:sp>
    </p:spTree>
    <p:extLst>
      <p:ext uri="{BB962C8B-B14F-4D97-AF65-F5344CB8AC3E}">
        <p14:creationId xmlns:p14="http://schemas.microsoft.com/office/powerpoint/2010/main" val="267974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362"/>
                                        </p:tgtEl>
                                        <p:attrNameLst>
                                          <p:attrName>style.visibility</p:attrName>
                                        </p:attrNameLst>
                                      </p:cBhvr>
                                      <p:to>
                                        <p:strVal val="visible"/>
                                      </p:to>
                                    </p:set>
                                    <p:animEffect transition="in" filter="wipe(down)">
                                      <p:cBhvr>
                                        <p:cTn id="7" dur="500"/>
                                        <p:tgtEl>
                                          <p:spTgt spid="9936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9369"/>
                                        </p:tgtEl>
                                        <p:attrNameLst>
                                          <p:attrName>style.visibility</p:attrName>
                                        </p:attrNameLst>
                                      </p:cBhvr>
                                      <p:to>
                                        <p:strVal val="visible"/>
                                      </p:to>
                                    </p:set>
                                    <p:anim calcmode="lin" valueType="num">
                                      <p:cBhvr additive="base">
                                        <p:cTn id="10" dur="500" fill="hold"/>
                                        <p:tgtEl>
                                          <p:spTgt spid="99369"/>
                                        </p:tgtEl>
                                        <p:attrNameLst>
                                          <p:attrName>ppt_x</p:attrName>
                                        </p:attrNameLst>
                                      </p:cBhvr>
                                      <p:tavLst>
                                        <p:tav tm="0">
                                          <p:val>
                                            <p:strVal val="#ppt_x"/>
                                          </p:val>
                                        </p:tav>
                                        <p:tav tm="100000">
                                          <p:val>
                                            <p:strVal val="#ppt_x"/>
                                          </p:val>
                                        </p:tav>
                                      </p:tavLst>
                                    </p:anim>
                                    <p:anim calcmode="lin" valueType="num">
                                      <p:cBhvr additive="base">
                                        <p:cTn id="11" dur="500" fill="hold"/>
                                        <p:tgtEl>
                                          <p:spTgt spid="99369"/>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9359"/>
                                        </p:tgtEl>
                                        <p:attrNameLst>
                                          <p:attrName>style.visibility</p:attrName>
                                        </p:attrNameLst>
                                      </p:cBhvr>
                                      <p:to>
                                        <p:strVal val="visible"/>
                                      </p:to>
                                    </p:set>
                                    <p:animEffect transition="in" filter="wipe(down)">
                                      <p:cBhvr>
                                        <p:cTn id="16" dur="500"/>
                                        <p:tgtEl>
                                          <p:spTgt spid="9935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9370"/>
                                        </p:tgtEl>
                                        <p:attrNameLst>
                                          <p:attrName>style.visibility</p:attrName>
                                        </p:attrNameLst>
                                      </p:cBhvr>
                                      <p:to>
                                        <p:strVal val="visible"/>
                                      </p:to>
                                    </p:set>
                                    <p:anim calcmode="lin" valueType="num">
                                      <p:cBhvr additive="base">
                                        <p:cTn id="19" dur="500" fill="hold"/>
                                        <p:tgtEl>
                                          <p:spTgt spid="99370"/>
                                        </p:tgtEl>
                                        <p:attrNameLst>
                                          <p:attrName>ppt_x</p:attrName>
                                        </p:attrNameLst>
                                      </p:cBhvr>
                                      <p:tavLst>
                                        <p:tav tm="0">
                                          <p:val>
                                            <p:strVal val="#ppt_x"/>
                                          </p:val>
                                        </p:tav>
                                        <p:tav tm="100000">
                                          <p:val>
                                            <p:strVal val="#ppt_x"/>
                                          </p:val>
                                        </p:tav>
                                      </p:tavLst>
                                    </p:anim>
                                    <p:anim calcmode="lin" valueType="num">
                                      <p:cBhvr additive="base">
                                        <p:cTn id="20" dur="500" fill="hold"/>
                                        <p:tgtEl>
                                          <p:spTgt spid="9937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9365"/>
                                        </p:tgtEl>
                                        <p:attrNameLst>
                                          <p:attrName>style.visibility</p:attrName>
                                        </p:attrNameLst>
                                      </p:cBhvr>
                                      <p:to>
                                        <p:strVal val="visible"/>
                                      </p:to>
                                    </p:set>
                                    <p:animEffect transition="in" filter="wipe(down)">
                                      <p:cBhvr>
                                        <p:cTn id="25" dur="500"/>
                                        <p:tgtEl>
                                          <p:spTgt spid="99365"/>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99371"/>
                                        </p:tgtEl>
                                        <p:attrNameLst>
                                          <p:attrName>style.visibility</p:attrName>
                                        </p:attrNameLst>
                                      </p:cBhvr>
                                      <p:to>
                                        <p:strVal val="visible"/>
                                      </p:to>
                                    </p:set>
                                    <p:anim calcmode="lin" valueType="num">
                                      <p:cBhvr additive="base">
                                        <p:cTn id="28" dur="500" fill="hold"/>
                                        <p:tgtEl>
                                          <p:spTgt spid="99371"/>
                                        </p:tgtEl>
                                        <p:attrNameLst>
                                          <p:attrName>ppt_x</p:attrName>
                                        </p:attrNameLst>
                                      </p:cBhvr>
                                      <p:tavLst>
                                        <p:tav tm="0">
                                          <p:val>
                                            <p:strVal val="#ppt_x"/>
                                          </p:val>
                                        </p:tav>
                                        <p:tav tm="100000">
                                          <p:val>
                                            <p:strVal val="#ppt_x"/>
                                          </p:val>
                                        </p:tav>
                                      </p:tavLst>
                                    </p:anim>
                                    <p:anim calcmode="lin" valueType="num">
                                      <p:cBhvr additive="base">
                                        <p:cTn id="29" dur="500" fill="hold"/>
                                        <p:tgtEl>
                                          <p:spTgt spid="9937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9372"/>
                                        </p:tgtEl>
                                        <p:attrNameLst>
                                          <p:attrName>style.visibility</p:attrName>
                                        </p:attrNameLst>
                                      </p:cBhvr>
                                      <p:to>
                                        <p:strVal val="visible"/>
                                      </p:to>
                                    </p:set>
                                    <p:anim calcmode="lin" valueType="num">
                                      <p:cBhvr additive="base">
                                        <p:cTn id="37" dur="500" fill="hold"/>
                                        <p:tgtEl>
                                          <p:spTgt spid="99372"/>
                                        </p:tgtEl>
                                        <p:attrNameLst>
                                          <p:attrName>ppt_x</p:attrName>
                                        </p:attrNameLst>
                                      </p:cBhvr>
                                      <p:tavLst>
                                        <p:tav tm="0">
                                          <p:val>
                                            <p:strVal val="#ppt_x"/>
                                          </p:val>
                                        </p:tav>
                                        <p:tav tm="100000">
                                          <p:val>
                                            <p:strVal val="#ppt_x"/>
                                          </p:val>
                                        </p:tav>
                                      </p:tavLst>
                                    </p:anim>
                                    <p:anim calcmode="lin" valueType="num">
                                      <p:cBhvr additive="base">
                                        <p:cTn id="38" dur="500" fill="hold"/>
                                        <p:tgtEl>
                                          <p:spTgt spid="993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9336"/>
                                        </p:tgtEl>
                                        <p:attrNameLst>
                                          <p:attrName>style.visibility</p:attrName>
                                        </p:attrNameLst>
                                      </p:cBhvr>
                                      <p:to>
                                        <p:strVal val="visible"/>
                                      </p:to>
                                    </p:set>
                                    <p:animEffect transition="in" filter="wipe(down)">
                                      <p:cBhvr>
                                        <p:cTn id="43" dur="500"/>
                                        <p:tgtEl>
                                          <p:spTgt spid="99336"/>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99373"/>
                                        </p:tgtEl>
                                        <p:attrNameLst>
                                          <p:attrName>style.visibility</p:attrName>
                                        </p:attrNameLst>
                                      </p:cBhvr>
                                      <p:to>
                                        <p:strVal val="visible"/>
                                      </p:to>
                                    </p:set>
                                    <p:anim calcmode="lin" valueType="num">
                                      <p:cBhvr additive="base">
                                        <p:cTn id="46" dur="500" fill="hold"/>
                                        <p:tgtEl>
                                          <p:spTgt spid="99373"/>
                                        </p:tgtEl>
                                        <p:attrNameLst>
                                          <p:attrName>ppt_x</p:attrName>
                                        </p:attrNameLst>
                                      </p:cBhvr>
                                      <p:tavLst>
                                        <p:tav tm="0">
                                          <p:val>
                                            <p:strVal val="#ppt_x"/>
                                          </p:val>
                                        </p:tav>
                                        <p:tav tm="100000">
                                          <p:val>
                                            <p:strVal val="#ppt_x"/>
                                          </p:val>
                                        </p:tav>
                                      </p:tavLst>
                                    </p:anim>
                                    <p:anim calcmode="lin" valueType="num">
                                      <p:cBhvr additive="base">
                                        <p:cTn id="47" dur="500" fill="hold"/>
                                        <p:tgtEl>
                                          <p:spTgt spid="99373"/>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0"/>
                                  </p:stCondLst>
                                  <p:iterate type="lt">
                                    <p:tmPct val="5000"/>
                                  </p:iterate>
                                  <p:childTnLst>
                                    <p:set>
                                      <p:cBhvr>
                                        <p:cTn id="51" dur="1" fill="hold">
                                          <p:stCondLst>
                                            <p:cond delay="0"/>
                                          </p:stCondLst>
                                        </p:cTn>
                                        <p:tgtEl>
                                          <p:spTgt spid="99374"/>
                                        </p:tgtEl>
                                        <p:attrNameLst>
                                          <p:attrName>style.visibility</p:attrName>
                                        </p:attrNameLst>
                                      </p:cBhvr>
                                      <p:to>
                                        <p:strVal val="visible"/>
                                      </p:to>
                                    </p:set>
                                    <p:anim calcmode="lin" valueType="num">
                                      <p:cBhvr>
                                        <p:cTn id="52" dur="1000" fill="hold"/>
                                        <p:tgtEl>
                                          <p:spTgt spid="99374"/>
                                        </p:tgtEl>
                                        <p:attrNameLst>
                                          <p:attrName>ppt_w</p:attrName>
                                        </p:attrNameLst>
                                      </p:cBhvr>
                                      <p:tavLst>
                                        <p:tav tm="0">
                                          <p:val>
                                            <p:fltVal val="0"/>
                                          </p:val>
                                        </p:tav>
                                        <p:tav tm="100000">
                                          <p:val>
                                            <p:strVal val="#ppt_w"/>
                                          </p:val>
                                        </p:tav>
                                      </p:tavLst>
                                    </p:anim>
                                    <p:anim calcmode="lin" valueType="num">
                                      <p:cBhvr>
                                        <p:cTn id="53" dur="1000" fill="hold"/>
                                        <p:tgtEl>
                                          <p:spTgt spid="99374"/>
                                        </p:tgtEl>
                                        <p:attrNameLst>
                                          <p:attrName>ppt_h</p:attrName>
                                        </p:attrNameLst>
                                      </p:cBhvr>
                                      <p:tavLst>
                                        <p:tav tm="0">
                                          <p:val>
                                            <p:fltVal val="0"/>
                                          </p:val>
                                        </p:tav>
                                        <p:tav tm="100000">
                                          <p:val>
                                            <p:strVal val="#ppt_h"/>
                                          </p:val>
                                        </p:tav>
                                      </p:tavLst>
                                    </p:anim>
                                    <p:anim calcmode="lin" valueType="num">
                                      <p:cBhvr>
                                        <p:cTn id="54" dur="1000" fill="hold"/>
                                        <p:tgtEl>
                                          <p:spTgt spid="99374"/>
                                        </p:tgtEl>
                                        <p:attrNameLst>
                                          <p:attrName>style.rotation</p:attrName>
                                        </p:attrNameLst>
                                      </p:cBhvr>
                                      <p:tavLst>
                                        <p:tav tm="0">
                                          <p:val>
                                            <p:fltVal val="90"/>
                                          </p:val>
                                        </p:tav>
                                        <p:tav tm="100000">
                                          <p:val>
                                            <p:fltVal val="0"/>
                                          </p:val>
                                        </p:tav>
                                      </p:tavLst>
                                    </p:anim>
                                    <p:animEffect transition="in" filter="fade">
                                      <p:cBhvr>
                                        <p:cTn id="55" dur="1000"/>
                                        <p:tgtEl>
                                          <p:spTgt spid="9937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363"/>
                                        </p:tgtEl>
                                        <p:attrNameLst>
                                          <p:attrName>style.visibility</p:attrName>
                                        </p:attrNameLst>
                                      </p:cBhvr>
                                      <p:to>
                                        <p:strVal val="visible"/>
                                      </p:to>
                                    </p:set>
                                    <p:animEffect transition="in" filter="wipe(up)">
                                      <p:cBhvr>
                                        <p:cTn id="60" dur="500"/>
                                        <p:tgtEl>
                                          <p:spTgt spid="9936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99360"/>
                                        </p:tgtEl>
                                        <p:attrNameLst>
                                          <p:attrName>style.visibility</p:attrName>
                                        </p:attrNameLst>
                                      </p:cBhvr>
                                      <p:to>
                                        <p:strVal val="visible"/>
                                      </p:to>
                                    </p:set>
                                    <p:animEffect transition="in" filter="wipe(up)">
                                      <p:cBhvr>
                                        <p:cTn id="65" dur="500"/>
                                        <p:tgtEl>
                                          <p:spTgt spid="993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366"/>
                                        </p:tgtEl>
                                        <p:attrNameLst>
                                          <p:attrName>style.visibility</p:attrName>
                                        </p:attrNameLst>
                                      </p:cBhvr>
                                      <p:to>
                                        <p:strVal val="visible"/>
                                      </p:to>
                                    </p:set>
                                    <p:animEffect transition="in" filter="wipe(up)">
                                      <p:cBhvr>
                                        <p:cTn id="70" dur="500"/>
                                        <p:tgtEl>
                                          <p:spTgt spid="9936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P spid="99359" grpId="0" animBg="1"/>
      <p:bldP spid="99360" grpId="0"/>
      <p:bldP spid="99362" grpId="0" animBg="1"/>
      <p:bldP spid="99363" grpId="0"/>
      <p:bldP spid="99365" grpId="0" animBg="1"/>
      <p:bldP spid="99366" grpId="0"/>
      <p:bldP spid="99369" grpId="0"/>
      <p:bldP spid="99370" grpId="0"/>
      <p:bldP spid="99371" grpId="0"/>
      <p:bldP spid="99372" grpId="0"/>
      <p:bldP spid="99373" grpId="0"/>
      <p:bldP spid="27"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p:spPr>
        <p:txBody>
          <a:bodyPr wrap="none" anchor="ctr"/>
          <a:lstStyle/>
          <a:p>
            <a:pPr algn="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37218" name="Rectangle 8"/>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294" name="Text Box 14"/>
          <p:cNvSpPr txBox="1">
            <a:spLocks noChangeArrowheads="1"/>
          </p:cNvSpPr>
          <p:nvPr/>
        </p:nvSpPr>
        <p:spPr bwMode="auto">
          <a:xfrm>
            <a:off x="7239000" y="5029200"/>
            <a:ext cx="16764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a:solidFill>
                  <a:srgbClr val="000000"/>
                </a:solidFill>
                <a:effectLst>
                  <a:outerShdw blurRad="38100" dist="38100" dir="2700000" algn="tl">
                    <a:srgbClr val="FFFFFF"/>
                  </a:outerShdw>
                </a:effectLst>
                <a:cs typeface="Arial" charset="0"/>
              </a:rPr>
              <a:t>Remnant Response</a:t>
            </a:r>
          </a:p>
        </p:txBody>
      </p:sp>
      <p:sp>
        <p:nvSpPr>
          <p:cNvPr id="97295" name="Text Box 15"/>
          <p:cNvSpPr txBox="1">
            <a:spLocks noChangeArrowheads="1"/>
          </p:cNvSpPr>
          <p:nvPr/>
        </p:nvSpPr>
        <p:spPr bwMode="auto">
          <a:xfrm>
            <a:off x="4572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1</a:t>
            </a:r>
          </a:p>
        </p:txBody>
      </p:sp>
      <p:sp>
        <p:nvSpPr>
          <p:cNvPr id="97296" name="Text Box 16"/>
          <p:cNvSpPr txBox="1">
            <a:spLocks noChangeArrowheads="1"/>
          </p:cNvSpPr>
          <p:nvPr/>
        </p:nvSpPr>
        <p:spPr bwMode="auto">
          <a:xfrm>
            <a:off x="2133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2</a:t>
            </a:r>
          </a:p>
        </p:txBody>
      </p:sp>
      <p:sp>
        <p:nvSpPr>
          <p:cNvPr id="97297" name="Text Box 17"/>
          <p:cNvSpPr txBox="1">
            <a:spLocks noChangeArrowheads="1"/>
          </p:cNvSpPr>
          <p:nvPr/>
        </p:nvSpPr>
        <p:spPr bwMode="auto">
          <a:xfrm>
            <a:off x="39624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3</a:t>
            </a:r>
          </a:p>
        </p:txBody>
      </p:sp>
      <p:sp>
        <p:nvSpPr>
          <p:cNvPr id="97298" name="Text Box 18"/>
          <p:cNvSpPr txBox="1">
            <a:spLocks noChangeArrowheads="1"/>
          </p:cNvSpPr>
          <p:nvPr/>
        </p:nvSpPr>
        <p:spPr bwMode="auto">
          <a:xfrm>
            <a:off x="57150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4</a:t>
            </a:r>
          </a:p>
        </p:txBody>
      </p:sp>
      <p:sp>
        <p:nvSpPr>
          <p:cNvPr id="97299" name="Text Box 19"/>
          <p:cNvSpPr txBox="1">
            <a:spLocks noChangeArrowheads="1"/>
          </p:cNvSpPr>
          <p:nvPr/>
        </p:nvSpPr>
        <p:spPr bwMode="auto">
          <a:xfrm>
            <a:off x="7467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5</a:t>
            </a:r>
          </a:p>
        </p:txBody>
      </p:sp>
      <p:sp>
        <p:nvSpPr>
          <p:cNvPr id="137225" name="Rectangle 2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08" name="Text Box 28"/>
          <p:cNvSpPr txBox="1">
            <a:spLocks noChangeArrowheads="1"/>
          </p:cNvSpPr>
          <p:nvPr/>
        </p:nvSpPr>
        <p:spPr bwMode="auto">
          <a:xfrm>
            <a:off x="5562600" y="3505200"/>
            <a:ext cx="1447800" cy="10160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The Lord</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Anger</a:t>
            </a:r>
          </a:p>
        </p:txBody>
      </p:sp>
      <p:sp>
        <p:nvSpPr>
          <p:cNvPr id="137227" name="Rectangle 21"/>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09" name="Text Box 29"/>
          <p:cNvSpPr txBox="1">
            <a:spLocks noChangeArrowheads="1"/>
          </p:cNvSpPr>
          <p:nvPr/>
        </p:nvSpPr>
        <p:spPr bwMode="auto">
          <a:xfrm>
            <a:off x="3810000" y="2286000"/>
            <a:ext cx="16002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Jeremiah</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Response</a:t>
            </a:r>
          </a:p>
        </p:txBody>
      </p:sp>
      <p:sp>
        <p:nvSpPr>
          <p:cNvPr id="137229" name="Rectangle 22"/>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10" name="Text Box 30"/>
          <p:cNvSpPr txBox="1">
            <a:spLocks noChangeArrowheads="1"/>
          </p:cNvSpPr>
          <p:nvPr/>
        </p:nvSpPr>
        <p:spPr bwMode="auto">
          <a:xfrm>
            <a:off x="2057400" y="3657600"/>
            <a:ext cx="16002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God</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Judgment</a:t>
            </a:r>
          </a:p>
        </p:txBody>
      </p:sp>
      <p:sp>
        <p:nvSpPr>
          <p:cNvPr id="137231" name="Rectangle 23"/>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11" name="Text Box 31"/>
          <p:cNvSpPr txBox="1">
            <a:spLocks noChangeArrowheads="1"/>
          </p:cNvSpPr>
          <p:nvPr/>
        </p:nvSpPr>
        <p:spPr bwMode="auto">
          <a:xfrm>
            <a:off x="304800" y="5089525"/>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Jerusalem</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Desolation</a:t>
            </a:r>
          </a:p>
        </p:txBody>
      </p:sp>
      <p:sp>
        <p:nvSpPr>
          <p:cNvPr id="97313" name="Line 33"/>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97318" name="Line 38"/>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2" name="Group 44"/>
          <p:cNvGrpSpPr>
            <a:grpSpLocks/>
          </p:cNvGrpSpPr>
          <p:nvPr/>
        </p:nvGrpSpPr>
        <p:grpSpPr bwMode="auto">
          <a:xfrm>
            <a:off x="3733800" y="3124200"/>
            <a:ext cx="1676400" cy="3429000"/>
            <a:chOff x="2352" y="1968"/>
            <a:chExt cx="1056" cy="2160"/>
          </a:xfrm>
        </p:grpSpPr>
        <p:sp>
          <p:nvSpPr>
            <p:cNvPr id="137238" name="AutoShape 32" descr="Papyrus"/>
            <p:cNvSpPr>
              <a:spLocks noChangeArrowheads="1"/>
            </p:cNvSpPr>
            <p:nvPr/>
          </p:nvSpPr>
          <p:spPr bwMode="auto">
            <a:xfrm>
              <a:off x="2352" y="1968"/>
              <a:ext cx="1056"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289" name="Text Box 9"/>
            <p:cNvSpPr txBox="1">
              <a:spLocks noChangeArrowheads="1"/>
            </p:cNvSpPr>
            <p:nvPr/>
          </p:nvSpPr>
          <p:spPr bwMode="auto">
            <a:xfrm>
              <a:off x="2400" y="2994"/>
              <a:ext cx="960"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600" b="1" dirty="0">
                  <a:solidFill>
                    <a:srgbClr val="000000"/>
                  </a:solidFill>
                  <a:latin typeface="Arial"/>
                  <a:ea typeface="ＭＳ Ｐゴシック" charset="0"/>
                  <a:cs typeface="Arial"/>
                </a:rPr>
                <a:t>Focal Point</a:t>
              </a:r>
            </a:p>
          </p:txBody>
        </p:sp>
      </p:grpSp>
      <p:sp>
        <p:nvSpPr>
          <p:cNvPr id="137236" name="Text Box 45"/>
          <p:cNvSpPr txBox="1">
            <a:spLocks noChangeArrowheads="1"/>
          </p:cNvSpPr>
          <p:nvPr/>
        </p:nvSpPr>
        <p:spPr bwMode="auto">
          <a:xfrm>
            <a:off x="8370751" y="5301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495</a:t>
            </a:r>
          </a:p>
        </p:txBody>
      </p:sp>
      <p:sp>
        <p:nvSpPr>
          <p:cNvPr id="97326" name="Rectangle 46"/>
          <p:cNvSpPr>
            <a:spLocks noGrp="1" noChangeArrowheads="1"/>
          </p:cNvSpPr>
          <p:nvPr>
            <p:ph type="title" idx="4294967295"/>
          </p:nvPr>
        </p:nvSpPr>
        <p:spPr>
          <a:xfrm>
            <a:off x="685800" y="1524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ea typeface="+mj-ea"/>
              </a:rPr>
              <a:t>Chiastic Structure</a:t>
            </a:r>
          </a:p>
        </p:txBody>
      </p:sp>
    </p:spTree>
    <p:extLst>
      <p:ext uri="{BB962C8B-B14F-4D97-AF65-F5344CB8AC3E}">
        <p14:creationId xmlns:p14="http://schemas.microsoft.com/office/powerpoint/2010/main" val="215287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313"/>
                                        </p:tgtEl>
                                        <p:attrNameLst>
                                          <p:attrName>style.visibility</p:attrName>
                                        </p:attrNameLst>
                                      </p:cBhvr>
                                      <p:to>
                                        <p:strVal val="visible"/>
                                      </p:to>
                                    </p:set>
                                    <p:animEffect transition="in" filter="wipe(left)">
                                      <p:cBhvr>
                                        <p:cTn id="7" dur="500"/>
                                        <p:tgtEl>
                                          <p:spTgt spid="9731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318"/>
                                        </p:tgtEl>
                                        <p:attrNameLst>
                                          <p:attrName>style.visibility</p:attrName>
                                        </p:attrNameLst>
                                      </p:cBhvr>
                                      <p:to>
                                        <p:strVal val="visible"/>
                                      </p:to>
                                    </p:set>
                                    <p:animEffect transition="in" filter="wipe(left)">
                                      <p:cBhvr>
                                        <p:cTn id="11" dur="500"/>
                                        <p:tgtEl>
                                          <p:spTgt spid="973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3" grpId="0" animBg="1"/>
      <p:bldP spid="973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Lamentations 1</a:t>
            </a:r>
          </a:p>
        </p:txBody>
      </p:sp>
    </p:spTree>
    <p:extLst>
      <p:ext uri="{BB962C8B-B14F-4D97-AF65-F5344CB8AC3E}">
        <p14:creationId xmlns:p14="http://schemas.microsoft.com/office/powerpoint/2010/main" val="1618544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0" y="1052736"/>
            <a:ext cx="2195736" cy="5328592"/>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1233145304"/>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8" name="TextBox 7">
            <a:extLst>
              <a:ext uri="{FF2B5EF4-FFF2-40B4-BE49-F238E27FC236}">
                <a16:creationId xmlns:a16="http://schemas.microsoft.com/office/drawing/2014/main" id="{45D6C35B-1ACF-D34E-919B-2FB9F5C45D85}"/>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92C3D65E-3190-BB43-B0D2-F105A86743A7}"/>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800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861"/>
            <a:ext cx="9143999" cy="76303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Lamentations 1 Hebrew Acrostic</a:t>
            </a: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B</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C</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00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D</a:t>
              </a:r>
              <a:r>
                <a:rPr kumimoji="0" lang="ru-RU"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20470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443287" y="2363761"/>
            <a:ext cx="8554409" cy="4116061"/>
          </a:xfrm>
          <a:prstGeom prst="rect">
            <a:avLst/>
          </a:prstGeom>
        </p:spPr>
      </p:pic>
    </p:spTree>
    <p:extLst>
      <p:ext uri="{BB962C8B-B14F-4D97-AF65-F5344CB8AC3E}">
        <p14:creationId xmlns:p14="http://schemas.microsoft.com/office/powerpoint/2010/main" val="334295970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noFill/>
          <a:ln>
            <a:noFill/>
          </a:ln>
        </p:spPr>
        <p:txBody>
          <a:bodyPr/>
          <a:lstStyle/>
          <a:p>
            <a:pPr>
              <a:lnSpc>
                <a:spcPct val="80000"/>
              </a:lnSpc>
              <a:spcBef>
                <a:spcPct val="20000"/>
              </a:spcBef>
            </a:pPr>
            <a:r>
              <a:rPr lang="ru-RU" sz="2800" b="1" kern="1200" dirty="0">
                <a:solidFill>
                  <a:schemeClr val="tx1"/>
                </a:solidFill>
                <a:latin typeface="Arial" charset="0"/>
                <a:ea typeface="ＭＳ Ｐゴシック" charset="0"/>
                <a:cs typeface="ＭＳ Ｐゴシック" charset="0"/>
              </a:rPr>
              <a:t>"</a:t>
            </a:r>
            <a:r>
              <a:rPr lang="en-US" sz="2800" b="1" kern="1200" dirty="0">
                <a:solidFill>
                  <a:schemeClr val="tx1"/>
                </a:solidFill>
                <a:latin typeface="Arial" charset="0"/>
                <a:ea typeface="ＭＳ Ｐゴシック" charset="0"/>
                <a:cs typeface="ＭＳ Ｐゴシック" charset="0"/>
              </a:rPr>
              <a:t>[</a:t>
            </a:r>
            <a:r>
              <a:rPr lang="en-US" sz="3600" b="1" kern="1200" dirty="0">
                <a:solidFill>
                  <a:srgbClr val="FF0000"/>
                </a:solidFill>
                <a:latin typeface="Arial" charset="0"/>
                <a:ea typeface="ＭＳ Ｐゴシック" charset="0"/>
                <a:cs typeface="ＭＳ Ｐゴシック" charset="0"/>
              </a:rPr>
              <a:t>A</a:t>
            </a:r>
            <a:r>
              <a:rPr lang="en-US" sz="2800" b="1" kern="1200" dirty="0">
                <a:solidFill>
                  <a:schemeClr val="tx1"/>
                </a:solidFill>
                <a:latin typeface="Arial" charset="0"/>
                <a:ea typeface="ＭＳ Ｐゴシック" charset="0"/>
                <a:cs typeface="ＭＳ Ｐゴシック" charset="0"/>
              </a:rPr>
              <a:t>las!] </a:t>
            </a:r>
            <a:r>
              <a:rPr lang="en-SG" sz="2800" b="1" kern="1200" dirty="0">
                <a:solidFill>
                  <a:schemeClr val="tx1"/>
                </a:solidFill>
                <a:latin typeface="Arial" charset="0"/>
                <a:ea typeface="ＭＳ Ｐゴシック" charset="0"/>
                <a:cs typeface="ＭＳ Ｐゴシック" charset="0"/>
              </a:rPr>
              <a:t>How deserted lies the city,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once so full of people!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How like a widow is she,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who once was great among the nations!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who was queen among the provinces</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has now become a slave.</a:t>
            </a:r>
            <a:br>
              <a:rPr lang="en-SG" sz="2800" b="1" kern="1200" dirty="0">
                <a:solidFill>
                  <a:schemeClr val="tx1"/>
                </a:solidFill>
                <a:latin typeface="Arial" charset="0"/>
                <a:ea typeface="ＭＳ Ｐゴシック" charset="0"/>
                <a:cs typeface="ＭＳ Ｐゴシック" charset="0"/>
              </a:rPr>
            </a:br>
            <a:r>
              <a:rPr lang="en-SG" sz="2800" b="1" kern="1200" baseline="30000" dirty="0">
                <a:solidFill>
                  <a:schemeClr val="tx1"/>
                </a:solidFill>
                <a:latin typeface="Arial" charset="0"/>
                <a:ea typeface="ＭＳ Ｐゴシック" charset="0"/>
                <a:cs typeface="ＭＳ Ｐゴシック" charset="0"/>
              </a:rPr>
              <a:t>2 </a:t>
            </a:r>
            <a:r>
              <a:rPr lang="en-SG" sz="3600" b="1" kern="1200" dirty="0">
                <a:solidFill>
                  <a:srgbClr val="0000FF"/>
                </a:solidFill>
                <a:latin typeface="Arial" charset="0"/>
                <a:ea typeface="ＭＳ Ｐゴシック" charset="0"/>
                <a:cs typeface="ＭＳ Ｐゴシック" charset="0"/>
              </a:rPr>
              <a:t>B</a:t>
            </a:r>
            <a:r>
              <a:rPr lang="en-SG" sz="2800" b="1" kern="1200" dirty="0">
                <a:solidFill>
                  <a:schemeClr val="tx1"/>
                </a:solidFill>
                <a:latin typeface="Arial" charset="0"/>
                <a:ea typeface="ＭＳ Ｐゴシック" charset="0"/>
                <a:cs typeface="ＭＳ Ｐゴシック" charset="0"/>
              </a:rPr>
              <a:t>itterly she weeps at night,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tears are upon her cheeks.</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Among all her lovers there is none to comfort her.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All her friends have betrayed her;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they have become her enemies. </a:t>
            </a:r>
            <a:br>
              <a:rPr lang="en-SG" sz="2800" b="1" kern="1200" dirty="0">
                <a:solidFill>
                  <a:schemeClr val="tx1"/>
                </a:solidFill>
                <a:latin typeface="Arial" charset="0"/>
                <a:ea typeface="ＭＳ Ｐゴシック" charset="0"/>
                <a:cs typeface="ＭＳ Ｐゴシック" charset="0"/>
              </a:rPr>
            </a:br>
            <a:r>
              <a:rPr lang="en-SG" sz="2800" b="1" kern="1200" baseline="30000" dirty="0">
                <a:solidFill>
                  <a:schemeClr val="tx1"/>
                </a:solidFill>
                <a:latin typeface="Arial" charset="0"/>
                <a:ea typeface="ＭＳ Ｐゴシック" charset="0"/>
                <a:cs typeface="ＭＳ Ｐゴシック" charset="0"/>
              </a:rPr>
              <a:t>3 </a:t>
            </a:r>
            <a:r>
              <a:rPr lang="en-SG" sz="2800" b="1" kern="1200" dirty="0">
                <a:solidFill>
                  <a:schemeClr val="tx1"/>
                </a:solidFill>
                <a:latin typeface="Arial" charset="0"/>
                <a:ea typeface="ＭＳ Ｐゴシック" charset="0"/>
                <a:cs typeface="ＭＳ Ｐゴシック" charset="0"/>
              </a:rPr>
              <a:t>[</a:t>
            </a:r>
            <a:r>
              <a:rPr lang="en-SG" sz="3600" b="1" kern="1200" dirty="0">
                <a:solidFill>
                  <a:srgbClr val="006666"/>
                </a:solidFill>
                <a:latin typeface="Arial" charset="0"/>
                <a:ea typeface="ＭＳ Ｐゴシック" charset="0"/>
                <a:cs typeface="ＭＳ Ｐゴシック" charset="0"/>
              </a:rPr>
              <a:t>C</a:t>
            </a:r>
            <a:r>
              <a:rPr lang="en-SG" sz="2800" b="1" kern="1200" dirty="0">
                <a:solidFill>
                  <a:schemeClr val="tx1"/>
                </a:solidFill>
                <a:latin typeface="Arial" charset="0"/>
                <a:ea typeface="ＭＳ Ｐゴシック" charset="0"/>
                <a:cs typeface="ＭＳ Ｐゴシック" charset="0"/>
              </a:rPr>
              <a:t>oming] after affliction and harsh </a:t>
            </a:r>
            <a:r>
              <a:rPr lang="en-SG" sz="2800" b="1" kern="1200" dirty="0" err="1">
                <a:solidFill>
                  <a:schemeClr val="tx1"/>
                </a:solidFill>
                <a:latin typeface="Arial" charset="0"/>
                <a:ea typeface="ＭＳ Ｐゴシック" charset="0"/>
                <a:cs typeface="ＭＳ Ｐゴシック" charset="0"/>
              </a:rPr>
              <a:t>labor</a:t>
            </a:r>
            <a:r>
              <a:rPr lang="en-SG" sz="2800" b="1" kern="1200" dirty="0">
                <a:solidFill>
                  <a:schemeClr val="tx1"/>
                </a:solidFill>
                <a:latin typeface="Arial" charset="0"/>
                <a:ea typeface="ＭＳ Ｐゴシック" charset="0"/>
                <a:cs typeface="ＭＳ Ｐゴシック" charset="0"/>
              </a:rPr>
              <a:t>,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Judah has gone into exile.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dwells among the nations;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finds no resting place.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All who pursue her have overtaken her</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in the midst of her distress</a:t>
            </a:r>
            <a:r>
              <a:rPr lang="ru-RU" sz="2800" b="1" kern="1200" dirty="0">
                <a:solidFill>
                  <a:schemeClr val="tx1"/>
                </a:solidFill>
                <a:latin typeface="Arial" charset="0"/>
                <a:ea typeface="ＭＳ Ｐゴシック" charset="0"/>
                <a:cs typeface="ＭＳ Ｐゴシック" charset="0"/>
              </a:rPr>
              <a:t>"</a:t>
            </a:r>
            <a:r>
              <a:rPr lang="en-US" sz="2800" b="1" kern="1200" dirty="0">
                <a:solidFill>
                  <a:schemeClr val="tx1"/>
                </a:solidFill>
                <a:latin typeface="Arial" charset="0"/>
                <a:ea typeface="ＭＳ Ｐゴシック" charset="0"/>
                <a:cs typeface="ＭＳ Ｐゴシック" charset="0"/>
              </a:rPr>
              <a:t> </a:t>
            </a:r>
            <a:br>
              <a:rPr lang="en-US" sz="2800" b="1" kern="1200" dirty="0">
                <a:solidFill>
                  <a:schemeClr val="tx1"/>
                </a:solidFill>
                <a:latin typeface="Arial" charset="0"/>
                <a:ea typeface="ＭＳ Ｐゴシック" charset="0"/>
                <a:cs typeface="ＭＳ Ｐゴシック" charset="0"/>
              </a:rPr>
            </a:br>
            <a:r>
              <a:rPr lang="en-US" sz="2800" b="1" kern="1200" dirty="0">
                <a:solidFill>
                  <a:schemeClr val="tx1"/>
                </a:solidFill>
                <a:latin typeface="Arial" charset="0"/>
                <a:ea typeface="ＭＳ Ｐゴシック" charset="0"/>
                <a:cs typeface="ＭＳ Ｐゴシック" charset="0"/>
              </a:rPr>
              <a:t>(Lamentations 1:1-3 </a:t>
            </a:r>
            <a:r>
              <a:rPr lang="en-US" sz="2400" b="1" kern="1200" dirty="0">
                <a:solidFill>
                  <a:schemeClr val="tx1"/>
                </a:solidFill>
                <a:latin typeface="Arial" charset="0"/>
                <a:ea typeface="ＭＳ Ｐゴシック" charset="0"/>
                <a:cs typeface="ＭＳ Ｐゴシック" charset="0"/>
              </a:rPr>
              <a:t>NIV adapted</a:t>
            </a:r>
            <a:r>
              <a:rPr lang="en-US" sz="2800" b="1" kern="1200" dirty="0">
                <a:solidFill>
                  <a:schemeClr val="tx1"/>
                </a:solidFill>
                <a:latin typeface="Arial" charset="0"/>
                <a:ea typeface="ＭＳ Ｐゴシック" charset="0"/>
                <a:cs typeface="ＭＳ Ｐゴシック" charset="0"/>
              </a:rPr>
              <a:t>).</a:t>
            </a:r>
          </a:p>
        </p:txBody>
      </p:sp>
      <p:grpSp>
        <p:nvGrpSpPr>
          <p:cNvPr id="3" name="Group 2"/>
          <p:cNvGrpSpPr/>
          <p:nvPr/>
        </p:nvGrpSpPr>
        <p:grpSpPr>
          <a:xfrm>
            <a:off x="1152129" y="116632"/>
            <a:ext cx="1331639" cy="1308559"/>
            <a:chOff x="6552729" y="1052736"/>
            <a:chExt cx="1331639" cy="1308559"/>
          </a:xfrm>
        </p:grpSpPr>
        <p:sp>
          <p:nvSpPr>
            <p:cNvPr id="4" name="Oval 3"/>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5" name="Rectangle 2"/>
            <p:cNvSpPr txBox="1">
              <a:spLocks noChangeArrowheads="1"/>
            </p:cNvSpPr>
            <p:nvPr/>
          </p:nvSpPr>
          <p:spPr bwMode="auto">
            <a:xfrm>
              <a:off x="6552729" y="1526248"/>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6" name="Group 5"/>
          <p:cNvGrpSpPr/>
          <p:nvPr/>
        </p:nvGrpSpPr>
        <p:grpSpPr>
          <a:xfrm>
            <a:off x="1097868" y="2276872"/>
            <a:ext cx="1529916" cy="1030424"/>
            <a:chOff x="6066420" y="1052736"/>
            <a:chExt cx="1529916" cy="1030424"/>
          </a:xfrm>
        </p:grpSpPr>
        <p:sp>
          <p:nvSpPr>
            <p:cNvPr id="7" name="Oval 6"/>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6066420" y="1248113"/>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9" name="Group 8"/>
          <p:cNvGrpSpPr/>
          <p:nvPr/>
        </p:nvGrpSpPr>
        <p:grpSpPr>
          <a:xfrm>
            <a:off x="648073" y="4072889"/>
            <a:ext cx="1331639" cy="1355292"/>
            <a:chOff x="5148064" y="1124744"/>
            <a:chExt cx="1331639" cy="1355292"/>
          </a:xfrm>
        </p:grpSpPr>
        <p:sp>
          <p:nvSpPr>
            <p:cNvPr id="10" name="Oval 9"/>
            <p:cNvSpPr/>
            <p:nvPr/>
          </p:nvSpPr>
          <p:spPr bwMode="auto">
            <a:xfrm>
              <a:off x="5652120" y="1124744"/>
              <a:ext cx="576064"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5148064" y="1644989"/>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527083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90">
                                          <p:stCondLst>
                                            <p:cond delay="0"/>
                                          </p:stCondLst>
                                        </p:cTn>
                                        <p:tgtEl>
                                          <p:spTgt spid="6"/>
                                        </p:tgtEl>
                                      </p:cBhvr>
                                    </p:animEffect>
                                    <p:anim calcmode="lin" valueType="num">
                                      <p:cBhvr>
                                        <p:cTn id="2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1" dur="13">
                                          <p:stCondLst>
                                            <p:cond delay="325"/>
                                          </p:stCondLst>
                                        </p:cTn>
                                        <p:tgtEl>
                                          <p:spTgt spid="6"/>
                                        </p:tgtEl>
                                      </p:cBhvr>
                                      <p:to x="100000" y="60000"/>
                                    </p:animScale>
                                    <p:animScale>
                                      <p:cBhvr>
                                        <p:cTn id="32" dur="83" decel="50000">
                                          <p:stCondLst>
                                            <p:cond delay="338"/>
                                          </p:stCondLst>
                                        </p:cTn>
                                        <p:tgtEl>
                                          <p:spTgt spid="6"/>
                                        </p:tgtEl>
                                      </p:cBhvr>
                                      <p:to x="100000" y="100000"/>
                                    </p:animScale>
                                    <p:animScale>
                                      <p:cBhvr>
                                        <p:cTn id="33" dur="13">
                                          <p:stCondLst>
                                            <p:cond delay="656"/>
                                          </p:stCondLst>
                                        </p:cTn>
                                        <p:tgtEl>
                                          <p:spTgt spid="6"/>
                                        </p:tgtEl>
                                      </p:cBhvr>
                                      <p:to x="100000" y="80000"/>
                                    </p:animScale>
                                    <p:animScale>
                                      <p:cBhvr>
                                        <p:cTn id="34" dur="83" decel="50000">
                                          <p:stCondLst>
                                            <p:cond delay="669"/>
                                          </p:stCondLst>
                                        </p:cTn>
                                        <p:tgtEl>
                                          <p:spTgt spid="6"/>
                                        </p:tgtEl>
                                      </p:cBhvr>
                                      <p:to x="100000" y="100000"/>
                                    </p:animScale>
                                    <p:animScale>
                                      <p:cBhvr>
                                        <p:cTn id="35" dur="13">
                                          <p:stCondLst>
                                            <p:cond delay="821"/>
                                          </p:stCondLst>
                                        </p:cTn>
                                        <p:tgtEl>
                                          <p:spTgt spid="6"/>
                                        </p:tgtEl>
                                      </p:cBhvr>
                                      <p:to x="100000" y="90000"/>
                                    </p:animScale>
                                    <p:animScale>
                                      <p:cBhvr>
                                        <p:cTn id="36" dur="83" decel="50000">
                                          <p:stCondLst>
                                            <p:cond delay="834"/>
                                          </p:stCondLst>
                                        </p:cTn>
                                        <p:tgtEl>
                                          <p:spTgt spid="6"/>
                                        </p:tgtEl>
                                      </p:cBhvr>
                                      <p:to x="100000" y="100000"/>
                                    </p:animScale>
                                    <p:animScale>
                                      <p:cBhvr>
                                        <p:cTn id="37" dur="13">
                                          <p:stCondLst>
                                            <p:cond delay="904"/>
                                          </p:stCondLst>
                                        </p:cTn>
                                        <p:tgtEl>
                                          <p:spTgt spid="6"/>
                                        </p:tgtEl>
                                      </p:cBhvr>
                                      <p:to x="100000" y="95000"/>
                                    </p:animScale>
                                    <p:animScale>
                                      <p:cBhvr>
                                        <p:cTn id="38" dur="83" decel="50000">
                                          <p:stCondLst>
                                            <p:cond delay="917"/>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90">
                                          <p:stCondLst>
                                            <p:cond delay="0"/>
                                          </p:stCondLst>
                                        </p:cTn>
                                        <p:tgtEl>
                                          <p:spTgt spid="9"/>
                                        </p:tgtEl>
                                      </p:cBhvr>
                                    </p:animEffect>
                                    <p:anim calcmode="lin" valueType="num">
                                      <p:cBhvr>
                                        <p:cTn id="4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9" dur="13">
                                          <p:stCondLst>
                                            <p:cond delay="325"/>
                                          </p:stCondLst>
                                        </p:cTn>
                                        <p:tgtEl>
                                          <p:spTgt spid="9"/>
                                        </p:tgtEl>
                                      </p:cBhvr>
                                      <p:to x="100000" y="60000"/>
                                    </p:animScale>
                                    <p:animScale>
                                      <p:cBhvr>
                                        <p:cTn id="50" dur="83" decel="50000">
                                          <p:stCondLst>
                                            <p:cond delay="338"/>
                                          </p:stCondLst>
                                        </p:cTn>
                                        <p:tgtEl>
                                          <p:spTgt spid="9"/>
                                        </p:tgtEl>
                                      </p:cBhvr>
                                      <p:to x="100000" y="100000"/>
                                    </p:animScale>
                                    <p:animScale>
                                      <p:cBhvr>
                                        <p:cTn id="51" dur="13">
                                          <p:stCondLst>
                                            <p:cond delay="656"/>
                                          </p:stCondLst>
                                        </p:cTn>
                                        <p:tgtEl>
                                          <p:spTgt spid="9"/>
                                        </p:tgtEl>
                                      </p:cBhvr>
                                      <p:to x="100000" y="80000"/>
                                    </p:animScale>
                                    <p:animScale>
                                      <p:cBhvr>
                                        <p:cTn id="52" dur="83" decel="50000">
                                          <p:stCondLst>
                                            <p:cond delay="669"/>
                                          </p:stCondLst>
                                        </p:cTn>
                                        <p:tgtEl>
                                          <p:spTgt spid="9"/>
                                        </p:tgtEl>
                                      </p:cBhvr>
                                      <p:to x="100000" y="100000"/>
                                    </p:animScale>
                                    <p:animScale>
                                      <p:cBhvr>
                                        <p:cTn id="53" dur="13">
                                          <p:stCondLst>
                                            <p:cond delay="821"/>
                                          </p:stCondLst>
                                        </p:cTn>
                                        <p:tgtEl>
                                          <p:spTgt spid="9"/>
                                        </p:tgtEl>
                                      </p:cBhvr>
                                      <p:to x="100000" y="90000"/>
                                    </p:animScale>
                                    <p:animScale>
                                      <p:cBhvr>
                                        <p:cTn id="54" dur="83" decel="50000">
                                          <p:stCondLst>
                                            <p:cond delay="834"/>
                                          </p:stCondLst>
                                        </p:cTn>
                                        <p:tgtEl>
                                          <p:spTgt spid="9"/>
                                        </p:tgtEl>
                                      </p:cBhvr>
                                      <p:to x="100000" y="100000"/>
                                    </p:animScale>
                                    <p:animScale>
                                      <p:cBhvr>
                                        <p:cTn id="55" dur="13">
                                          <p:stCondLst>
                                            <p:cond delay="904"/>
                                          </p:stCondLst>
                                        </p:cTn>
                                        <p:tgtEl>
                                          <p:spTgt spid="9"/>
                                        </p:tgtEl>
                                      </p:cBhvr>
                                      <p:to x="100000" y="95000"/>
                                    </p:animScale>
                                    <p:animScale>
                                      <p:cBhvr>
                                        <p:cTn id="56"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rusalem in Ruins - Sketching Out | Jerusalem, Ruins, Abandoned cities">
            <a:extLst>
              <a:ext uri="{FF2B5EF4-FFF2-40B4-BE49-F238E27FC236}">
                <a16:creationId xmlns:a16="http://schemas.microsoft.com/office/drawing/2014/main" id="{490BE978-DDC9-6B39-E08B-24C28C2EA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0" y="14733"/>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572000" y="29468"/>
            <a:ext cx="457200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roads to Jerusalem are in mourning,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crowds no longer come to celebrate the festivals.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city gates are silent,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priests groan,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young women are crying—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how bitter is her fate!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6786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09157" y="14734"/>
            <a:ext cx="4229335" cy="6828531"/>
          </a:xfrm>
          <a:effectLst>
            <a:outerShdw blurRad="63500" dist="35921" dir="2700000" algn="ctr" rotWithShape="0">
              <a:schemeClr val="tx2">
                <a:alpha val="74998"/>
              </a:schemeClr>
            </a:outerShdw>
          </a:effectLst>
        </p:spPr>
        <p:txBody>
          <a:bodyPr anchor="t"/>
          <a:lstStyle/>
          <a:p>
            <a:pPr algn="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Her oppressors have become her masters,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her enemies prosper,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has punished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her many sins.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Her children have been captured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taken away to distant lands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A History Of The Babylonian Exile">
            <a:extLst>
              <a:ext uri="{FF2B5EF4-FFF2-40B4-BE49-F238E27FC236}">
                <a16:creationId xmlns:a16="http://schemas.microsoft.com/office/drawing/2014/main" id="{658B448F-058D-F783-98BC-E24A05E0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1611"/>
            <a:ext cx="4809157" cy="522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646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2400" y="29469"/>
            <a:ext cx="8991600" cy="3687563"/>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the majesty of beautiful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has been stripped away.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princes are like starving deer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searching for pasture.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are too weak to run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from the pursuing enemy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9218" name="Picture 2" descr="Tzidkiyahu: Zedekiah was twenty-one years old when he began to reign; he  reigned eleven years in Jerusalem. His mother's name was Hamutal daughter  of Jeremiah o…">
            <a:extLst>
              <a:ext uri="{FF2B5EF4-FFF2-40B4-BE49-F238E27FC236}">
                <a16:creationId xmlns:a16="http://schemas.microsoft.com/office/drawing/2014/main" id="{9DEDECCF-3931-2190-73D3-6ADD2D5A1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746" y="1921119"/>
            <a:ext cx="3291254" cy="493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925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2A1A857-E5FE-D417-2BB6-BDF623EC4D66}"/>
              </a:ext>
            </a:extLst>
          </p:cNvPr>
          <p:cNvGraphicFramePr>
            <a:graphicFrameLocks noGrp="1"/>
          </p:cNvGraphicFramePr>
          <p:nvPr/>
        </p:nvGraphicFramePr>
        <p:xfrm>
          <a:off x="1" y="1290640"/>
          <a:ext cx="9144000" cy="5561010"/>
        </p:xfrm>
        <a:graphic>
          <a:graphicData uri="http://schemas.openxmlformats.org/drawingml/2006/table">
            <a:tbl>
              <a:tblPr firstRow="1" bandRow="1">
                <a:tableStyleId>{5C22544A-7EE6-4342-B048-85BDC9FD1C3A}</a:tableStyleId>
              </a:tblPr>
              <a:tblGrid>
                <a:gridCol w="650928">
                  <a:extLst>
                    <a:ext uri="{9D8B030D-6E8A-4147-A177-3AD203B41FA5}">
                      <a16:colId xmlns:a16="http://schemas.microsoft.com/office/drawing/2014/main" val="710916003"/>
                    </a:ext>
                  </a:extLst>
                </a:gridCol>
                <a:gridCol w="3332135">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537949">
                <a:tc gridSpan="2">
                  <a:txBody>
                    <a:bodyPr/>
                    <a:lstStyle/>
                    <a:p>
                      <a:r>
                        <a:rPr lang="en-US" sz="2800" dirty="0">
                          <a:latin typeface="Arial" panose="020B0604020202020204" pitchFamily="34" charset="0"/>
                          <a:cs typeface="Arial" panose="020B0604020202020204" pitchFamily="34" charset="0"/>
                        </a:rPr>
                        <a:t>Lamentations</a:t>
                      </a:r>
                    </a:p>
                  </a:txBody>
                  <a:tcPr anchor="ctr">
                    <a:solidFill>
                      <a:schemeClr val="accent6"/>
                    </a:solidFill>
                  </a:tcPr>
                </a:tc>
                <a:tc hMerge="1">
                  <a:txBody>
                    <a:bodyPr/>
                    <a:lstStyle/>
                    <a:p>
                      <a:endParaRPr lang="en-US" dirty="0"/>
                    </a:p>
                  </a:txBody>
                  <a:tcPr/>
                </a:tc>
                <a:tc gridSpan="2">
                  <a:txBody>
                    <a:bodyPr/>
                    <a:lstStyle/>
                    <a:p>
                      <a:r>
                        <a:rPr lang="en-US" sz="2800" dirty="0">
                          <a:latin typeface="Arial" panose="020B0604020202020204" pitchFamily="34" charset="0"/>
                          <a:cs typeface="Arial" panose="020B0604020202020204" pitchFamily="34" charset="0"/>
                        </a:rPr>
                        <a:t>Deuteronomy</a:t>
                      </a: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970323">
                <a:tc>
                  <a:txBody>
                    <a:bodyPr/>
                    <a:lstStyle/>
                    <a:p>
                      <a:r>
                        <a:rPr lang="en-US" b="1" dirty="0">
                          <a:latin typeface="Arial" panose="020B0604020202020204" pitchFamily="34" charset="0"/>
                          <a:cs typeface="Arial" panose="020B0604020202020204" pitchFamily="34" charset="0"/>
                        </a:rPr>
                        <a:t>1:3</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She dwells among the nations; she finds no resting place. </a:t>
                      </a:r>
                    </a:p>
                  </a:txBody>
                  <a:tcPr/>
                </a:tc>
                <a:tc>
                  <a:txBody>
                    <a:bodyPr/>
                    <a:lstStyle/>
                    <a:p>
                      <a:r>
                        <a:rPr lang="en-US" b="1" dirty="0">
                          <a:latin typeface="Arial" panose="020B0604020202020204" pitchFamily="34" charset="0"/>
                          <a:cs typeface="Arial" panose="020B0604020202020204" pitchFamily="34" charset="0"/>
                        </a:rPr>
                        <a:t>28:65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Among those nations you will find no repose, no resting place for the sole of your foot.</a:t>
                      </a:r>
                    </a:p>
                  </a:txBody>
                  <a:tcPr/>
                </a:tc>
                <a:extLst>
                  <a:ext uri="{0D108BD9-81ED-4DB2-BD59-A6C34878D82A}">
                    <a16:rowId xmlns:a16="http://schemas.microsoft.com/office/drawing/2014/main" val="332992696"/>
                  </a:ext>
                </a:extLst>
              </a:tr>
              <a:tr h="693926">
                <a:tc>
                  <a:txBody>
                    <a:bodyPr/>
                    <a:lstStyle/>
                    <a:p>
                      <a:r>
                        <a:rPr lang="en-US" b="1" dirty="0">
                          <a:latin typeface="Arial" panose="020B0604020202020204" pitchFamily="34" charset="0"/>
                          <a:cs typeface="Arial" panose="020B0604020202020204" pitchFamily="34" charset="0"/>
                        </a:rPr>
                        <a:t>1:5</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Her foes have become her masters.</a:t>
                      </a:r>
                    </a:p>
                  </a:txBody>
                  <a:tcPr/>
                </a:tc>
                <a:tc>
                  <a:txBody>
                    <a:bodyPr/>
                    <a:lstStyle/>
                    <a:p>
                      <a:r>
                        <a:rPr lang="en-US" b="1" dirty="0">
                          <a:latin typeface="Arial" panose="020B0604020202020204" pitchFamily="34" charset="0"/>
                          <a:cs typeface="Arial" panose="020B0604020202020204" pitchFamily="34" charset="0"/>
                        </a:rPr>
                        <a:t>28:44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He will be the head, but you will be the tail.</a:t>
                      </a:r>
                    </a:p>
                  </a:txBody>
                  <a:tcPr/>
                </a:tc>
                <a:extLst>
                  <a:ext uri="{0D108BD9-81ED-4DB2-BD59-A6C34878D82A}">
                    <a16:rowId xmlns:a16="http://schemas.microsoft.com/office/drawing/2014/main" val="2470269056"/>
                  </a:ext>
                </a:extLst>
              </a:tr>
              <a:tr h="746402">
                <a:tc>
                  <a:txBody>
                    <a:bodyPr/>
                    <a:lstStyle/>
                    <a:p>
                      <a:r>
                        <a:rPr lang="en-US" b="1" dirty="0">
                          <a:latin typeface="Arial" panose="020B0604020202020204" pitchFamily="34" charset="0"/>
                          <a:cs typeface="Arial" panose="020B0604020202020204" pitchFamily="34" charset="0"/>
                        </a:rPr>
                        <a:t>1:5</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Her children have gone into exile, captive before the foe.</a:t>
                      </a:r>
                    </a:p>
                  </a:txBody>
                  <a:tcPr/>
                </a:tc>
                <a:tc>
                  <a:txBody>
                    <a:bodyPr/>
                    <a:lstStyle/>
                    <a:p>
                      <a:r>
                        <a:rPr lang="en-US" b="1" dirty="0">
                          <a:latin typeface="Arial" panose="020B0604020202020204" pitchFamily="34" charset="0"/>
                          <a:cs typeface="Arial" panose="020B0604020202020204" pitchFamily="34" charset="0"/>
                        </a:rPr>
                        <a:t>28:32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Your sons and daughters will be given to another nation.</a:t>
                      </a:r>
                    </a:p>
                  </a:txBody>
                  <a:tcPr/>
                </a:tc>
                <a:extLst>
                  <a:ext uri="{0D108BD9-81ED-4DB2-BD59-A6C34878D82A}">
                    <a16:rowId xmlns:a16="http://schemas.microsoft.com/office/drawing/2014/main" val="293459607"/>
                  </a:ext>
                </a:extLst>
              </a:tr>
              <a:tr h="1418165">
                <a:tc>
                  <a:txBody>
                    <a:bodyPr/>
                    <a:lstStyle/>
                    <a:p>
                      <a:r>
                        <a:rPr lang="en-US" b="1" dirty="0">
                          <a:latin typeface="Arial" panose="020B0604020202020204" pitchFamily="34" charset="0"/>
                          <a:cs typeface="Arial" panose="020B0604020202020204" pitchFamily="34" charset="0"/>
                        </a:rPr>
                        <a:t>1:6</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In weakness they have fled before the pursuer.</a:t>
                      </a:r>
                    </a:p>
                  </a:txBody>
                  <a:tcPr/>
                </a:tc>
                <a:tc>
                  <a:txBody>
                    <a:bodyPr/>
                    <a:lstStyle/>
                    <a:p>
                      <a:r>
                        <a:rPr lang="en-US" b="1" dirty="0">
                          <a:latin typeface="Arial" panose="020B0604020202020204" pitchFamily="34" charset="0"/>
                          <a:cs typeface="Arial" panose="020B0604020202020204" pitchFamily="34" charset="0"/>
                        </a:rPr>
                        <a:t>28:25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The L</a:t>
                      </a:r>
                      <a:r>
                        <a:rPr lang="en-US" sz="1600" b="1" kern="1200" dirty="0">
                          <a:solidFill>
                            <a:schemeClr val="dk1"/>
                          </a:solidFill>
                          <a:effectLst/>
                          <a:latin typeface="Arial" panose="020B0604020202020204" pitchFamily="34" charset="0"/>
                          <a:ea typeface="+mn-ea"/>
                          <a:cs typeface="Arial" panose="020B0604020202020204" pitchFamily="34" charset="0"/>
                        </a:rPr>
                        <a:t>ORD</a:t>
                      </a:r>
                      <a:r>
                        <a:rPr lang="en-US" sz="1800" b="1" kern="1200" dirty="0">
                          <a:solidFill>
                            <a:schemeClr val="dk1"/>
                          </a:solidFill>
                          <a:effectLst/>
                          <a:latin typeface="Arial" panose="020B0604020202020204" pitchFamily="34" charset="0"/>
                          <a:ea typeface="+mn-ea"/>
                          <a:cs typeface="Arial" panose="020B0604020202020204" pitchFamily="34" charset="0"/>
                        </a:rPr>
                        <a:t> will cause you to be defeated before your enemies. You will come at them from one direction but flee from them in seven.</a:t>
                      </a:r>
                    </a:p>
                  </a:txBody>
                  <a:tcPr/>
                </a:tc>
                <a:extLst>
                  <a:ext uri="{0D108BD9-81ED-4DB2-BD59-A6C34878D82A}">
                    <a16:rowId xmlns:a16="http://schemas.microsoft.com/office/drawing/2014/main" val="3644038433"/>
                  </a:ext>
                </a:extLst>
              </a:tr>
              <a:tr h="1194245">
                <a:tc>
                  <a:txBody>
                    <a:bodyPr/>
                    <a:lstStyle/>
                    <a:p>
                      <a:r>
                        <a:rPr lang="en-US" b="1" dirty="0">
                          <a:latin typeface="Arial" panose="020B0604020202020204" pitchFamily="34" charset="0"/>
                          <a:cs typeface="Arial" panose="020B0604020202020204" pitchFamily="34" charset="0"/>
                        </a:rPr>
                        <a:t>1:18</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My young men and maidens have gone into exile.</a:t>
                      </a:r>
                    </a:p>
                  </a:txBody>
                  <a:tcPr/>
                </a:tc>
                <a:tc>
                  <a:txBody>
                    <a:bodyPr/>
                    <a:lstStyle/>
                    <a:p>
                      <a:r>
                        <a:rPr lang="en-US" b="1" dirty="0">
                          <a:latin typeface="Arial" panose="020B0604020202020204" pitchFamily="34" charset="0"/>
                          <a:cs typeface="Arial" panose="020B0604020202020204" pitchFamily="34" charset="0"/>
                        </a:rPr>
                        <a:t>28:41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You will have sons and daughters but you will not keep them, because they will go into captivity.</a:t>
                      </a:r>
                    </a:p>
                  </a:txBody>
                  <a:tcPr/>
                </a:tc>
                <a:extLst>
                  <a:ext uri="{0D108BD9-81ED-4DB2-BD59-A6C34878D82A}">
                    <a16:rowId xmlns:a16="http://schemas.microsoft.com/office/drawing/2014/main" val="3130001187"/>
                  </a:ext>
                </a:extLst>
              </a:tr>
            </a:tbl>
          </a:graphicData>
        </a:graphic>
      </p:graphicFrame>
      <p:sp>
        <p:nvSpPr>
          <p:cNvPr id="139269" name="Text Box 5"/>
          <p:cNvSpPr txBox="1">
            <a:spLocks noChangeArrowheads="1"/>
          </p:cNvSpPr>
          <p:nvPr/>
        </p:nvSpPr>
        <p:spPr bwMode="auto">
          <a:xfrm>
            <a:off x="0" y="-26988"/>
            <a:ext cx="9144000" cy="131127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Parallels between Lamentations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and Deuteronomy</a:t>
            </a:r>
          </a:p>
        </p:txBody>
      </p:sp>
      <p:sp>
        <p:nvSpPr>
          <p:cNvPr id="10" name="Text Box 6"/>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Bible Knowledge Commentary</a:t>
            </a:r>
            <a:r>
              <a:rPr kumimoji="0" 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 1:1209</a:t>
            </a:r>
          </a:p>
        </p:txBody>
      </p:sp>
      <p:sp>
        <p:nvSpPr>
          <p:cNvPr id="9" name="TextBox 8">
            <a:extLst>
              <a:ext uri="{FF2B5EF4-FFF2-40B4-BE49-F238E27FC236}">
                <a16:creationId xmlns:a16="http://schemas.microsoft.com/office/drawing/2014/main" id="{4F81B4F7-9B06-444F-6210-2A01B5790B96}"/>
              </a:ext>
            </a:extLst>
          </p:cNvPr>
          <p:cNvSpPr txBox="1">
            <a:spLocks noChangeArrowheads="1"/>
          </p:cNvSpPr>
          <p:nvPr/>
        </p:nvSpPr>
        <p:spPr bwMode="auto">
          <a:xfrm>
            <a:off x="8526185" y="6350"/>
            <a:ext cx="5693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496</a:t>
            </a:r>
          </a:p>
        </p:txBody>
      </p:sp>
    </p:spTree>
    <p:extLst>
      <p:ext uri="{BB962C8B-B14F-4D97-AF65-F5344CB8AC3E}">
        <p14:creationId xmlns:p14="http://schemas.microsoft.com/office/powerpoint/2010/main" val="1178878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85440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 has sent fire from heaven that burns in my bones. He has placed a trap in my path and turned me back. He has left me devastated, racked with sickness all day long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050" name="Picture 2" descr="New archive from Jewish Babylonian exile released | Cornell Chronicle">
            <a:extLst>
              <a:ext uri="{FF2B5EF4-FFF2-40B4-BE49-F238E27FC236}">
                <a16:creationId xmlns:a16="http://schemas.microsoft.com/office/drawing/2014/main" id="{27FD4DBE-379D-E321-EAC9-7A64A01D5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807515"/>
            <a:ext cx="70485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7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0" y="1052736"/>
            <a:ext cx="2195736" cy="5328592"/>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8" name="TextBox 7">
            <a:extLst>
              <a:ext uri="{FF2B5EF4-FFF2-40B4-BE49-F238E27FC236}">
                <a16:creationId xmlns:a16="http://schemas.microsoft.com/office/drawing/2014/main" id="{45D6C35B-1ACF-D34E-919B-2FB9F5C45D85}"/>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92C3D65E-3190-BB43-B0D2-F105A86743A7}"/>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B5D3BED-638F-4C46-ACC4-43A36B045817}"/>
              </a:ext>
            </a:extLst>
          </p:cNvPr>
          <p:cNvSpPr txBox="1">
            <a:spLocks noChangeAspect="1"/>
          </p:cNvSpPr>
          <p:nvPr/>
        </p:nvSpPr>
        <p:spPr>
          <a:xfrm rot="21006683">
            <a:off x="922803" y="4240387"/>
            <a:ext cx="662236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confess that your sin has put you into a sad state?</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8212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54724307"/>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2267744" y="1052736"/>
            <a:ext cx="161967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1506955319"/>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435111EC-620A-5648-9600-6DFC4B887B46}"/>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24E7CEF-7771-134A-9484-7964E02C04C3}"/>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81C19AE9-FD73-2F4C-9F02-1FF7F18F6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6612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Lord in his anger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has cast a dark shadow over beautiful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fairest of Israel</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cities lies in the dust,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thrown down from the heights of heaven.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his day of great anger,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Lord has shown no mercy even to his Temple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(Lam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697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900098" name="Rectangle 2"/>
          <p:cNvSpPr>
            <a:spLocks noGrp="1" noChangeArrowheads="1"/>
          </p:cNvSpPr>
          <p:nvPr>
            <p:ph type="ctrTitle"/>
          </p:nvPr>
        </p:nvSpPr>
        <p:spPr>
          <a:xfrm>
            <a:off x="1049867" y="982134"/>
            <a:ext cx="7650845" cy="1286932"/>
          </a:xfrm>
          <a:solidFill>
            <a:schemeClr val="bg1"/>
          </a:solid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6" name="Rectangle 2">
            <a:extLst>
              <a:ext uri="{FF2B5EF4-FFF2-40B4-BE49-F238E27FC236}">
                <a16:creationId xmlns:a16="http://schemas.microsoft.com/office/drawing/2014/main" id="{8E449406-6954-1445-969F-6E07C560CF07}"/>
              </a:ext>
            </a:extLst>
          </p:cNvPr>
          <p:cNvSpPr txBox="1">
            <a:spLocks noChangeArrowheads="1"/>
          </p:cNvSpPr>
          <p:nvPr/>
        </p:nvSpPr>
        <p:spPr bwMode="auto">
          <a:xfrm rot="21263117">
            <a:off x="237181" y="616113"/>
            <a:ext cx="8818101" cy="526181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kern="0" dirty="0">
                <a:solidFill>
                  <a:schemeClr val="tx1"/>
                </a:solidFill>
                <a:effectLst/>
                <a:latin typeface="Arial" charset="0"/>
                <a:ea typeface="ＭＳ Ｐゴシック" charset="0"/>
                <a:cs typeface="ＭＳ Ｐゴシック" charset="0"/>
              </a:rPr>
              <a:t>…You watch the news and you read the papers and you're led to believe that the world is a big, scary place. People, the narrative goes, are not to be trusted. People are bad. People are evil. People are axe murderers and monsters and worse.</a:t>
            </a:r>
          </a:p>
          <a:p>
            <a:pPr algn="l" defTabSz="914400">
              <a:defRPr/>
            </a:pPr>
            <a:r>
              <a:rPr lang="en-US" sz="2000" b="1" kern="0" dirty="0">
                <a:solidFill>
                  <a:schemeClr val="tx1"/>
                </a:solidFill>
                <a:effectLst/>
                <a:latin typeface="Arial" charset="0"/>
                <a:ea typeface="ＭＳ Ｐゴシック" charset="0"/>
                <a:cs typeface="ＭＳ Ｐゴシック" charset="0"/>
              </a:rPr>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pPr algn="l" defTabSz="914400">
              <a:defRPr/>
            </a:pPr>
            <a:endParaRPr lang="en-US" sz="2000" b="1" kern="0" dirty="0">
              <a:solidFill>
                <a:schemeClr val="tx1"/>
              </a:solidFill>
              <a:effectLst/>
              <a:latin typeface="Arial" charset="0"/>
              <a:ea typeface="ＭＳ Ｐゴシック" charset="0"/>
              <a:cs typeface="ＭＳ Ｐゴシック" charset="0"/>
            </a:endParaRPr>
          </a:p>
          <a:p>
            <a:pPr algn="r" defTabSz="914400">
              <a:defRPr/>
            </a:pPr>
            <a:r>
              <a:rPr lang="en-US" sz="2000" b="1" kern="0" dirty="0">
                <a:solidFill>
                  <a:schemeClr val="tx1"/>
                </a:solidFill>
                <a:effectLst/>
                <a:latin typeface="Arial" charset="0"/>
                <a:ea typeface="ＭＳ Ｐゴシック" charset="0"/>
                <a:cs typeface="ＭＳ Ｐゴシック" charset="0"/>
              </a:rPr>
              <a:t>—June 2017 Jay Austin blog entry in Morocco  </a:t>
            </a:r>
          </a:p>
        </p:txBody>
      </p:sp>
    </p:spTree>
    <p:extLst>
      <p:ext uri="{BB962C8B-B14F-4D97-AF65-F5344CB8AC3E}">
        <p14:creationId xmlns:p14="http://schemas.microsoft.com/office/powerpoint/2010/main" val="156160460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Without mercy the Lord has destroyed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every home in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his anger he has broken down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fortress walls of beautiful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brought them to the ground,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dishonoring the kingdom and its rulers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2:2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2757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the strength of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vanishes beneath his fierce anger.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Lord has withdrawn his protection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the enemy attacks.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consumes the whole land of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a raging fire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80881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1"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0291" name="Text Box 4"/>
          <p:cNvSpPr txBox="1">
            <a:spLocks noChangeArrowheads="1"/>
          </p:cNvSpPr>
          <p:nvPr/>
        </p:nvSpPr>
        <p:spPr bwMode="auto">
          <a:xfrm>
            <a:off x="0" y="-26988"/>
            <a:ext cx="9144000" cy="131127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Parallels between Lamentations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and Deuteronomy</a:t>
            </a:r>
          </a:p>
        </p:txBody>
      </p:sp>
      <p:pic>
        <p:nvPicPr>
          <p:cNvPr id="14029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3" name="TextBox 8"/>
          <p:cNvSpPr txBox="1">
            <a:spLocks noChangeArrowheads="1"/>
          </p:cNvSpPr>
          <p:nvPr/>
        </p:nvSpPr>
        <p:spPr bwMode="auto">
          <a:xfrm>
            <a:off x="8526185" y="6350"/>
            <a:ext cx="5693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496</a:t>
            </a:r>
          </a:p>
        </p:txBody>
      </p:sp>
      <p:graphicFrame>
        <p:nvGraphicFramePr>
          <p:cNvPr id="9" name="Table 2">
            <a:extLst>
              <a:ext uri="{FF2B5EF4-FFF2-40B4-BE49-F238E27FC236}">
                <a16:creationId xmlns:a16="http://schemas.microsoft.com/office/drawing/2014/main" id="{7F36169B-DEBD-6DF5-5481-27CDA6A02904}"/>
              </a:ext>
            </a:extLst>
          </p:cNvPr>
          <p:cNvGraphicFramePr>
            <a:graphicFrameLocks noGrp="1"/>
          </p:cNvGraphicFramePr>
          <p:nvPr/>
        </p:nvGraphicFramePr>
        <p:xfrm>
          <a:off x="0" y="1296088"/>
          <a:ext cx="9144000" cy="5561911"/>
        </p:xfrm>
        <a:graphic>
          <a:graphicData uri="http://schemas.openxmlformats.org/drawingml/2006/table">
            <a:tbl>
              <a:tblPr firstRow="1" bandRow="1">
                <a:tableStyleId>{5C22544A-7EE6-4342-B048-85BDC9FD1C3A}</a:tableStyleId>
              </a:tblPr>
              <a:tblGrid>
                <a:gridCol w="650928">
                  <a:extLst>
                    <a:ext uri="{9D8B030D-6E8A-4147-A177-3AD203B41FA5}">
                      <a16:colId xmlns:a16="http://schemas.microsoft.com/office/drawing/2014/main" val="710916003"/>
                    </a:ext>
                  </a:extLst>
                </a:gridCol>
                <a:gridCol w="3332135">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661183">
                <a:tc gridSpan="2">
                  <a:txBody>
                    <a:bodyPr/>
                    <a:lstStyle/>
                    <a:p>
                      <a:r>
                        <a:rPr lang="en-US" sz="2800" dirty="0">
                          <a:latin typeface="Arial" panose="020B0604020202020204" pitchFamily="34" charset="0"/>
                          <a:cs typeface="Arial" panose="020B0604020202020204" pitchFamily="34" charset="0"/>
                        </a:rPr>
                        <a:t>Lamentations</a:t>
                      </a:r>
                    </a:p>
                  </a:txBody>
                  <a:tcPr anchor="ctr">
                    <a:solidFill>
                      <a:schemeClr val="accent6"/>
                    </a:solidFill>
                  </a:tcPr>
                </a:tc>
                <a:tc hMerge="1">
                  <a:txBody>
                    <a:bodyPr/>
                    <a:lstStyle/>
                    <a:p>
                      <a:endParaRPr lang="en-US" dirty="0"/>
                    </a:p>
                  </a:txBody>
                  <a:tcPr/>
                </a:tc>
                <a:tc gridSpan="2">
                  <a:txBody>
                    <a:bodyPr/>
                    <a:lstStyle/>
                    <a:p>
                      <a:r>
                        <a:rPr lang="en-US" sz="2800" dirty="0">
                          <a:latin typeface="Arial" panose="020B0604020202020204" pitchFamily="34" charset="0"/>
                          <a:cs typeface="Arial" panose="020B0604020202020204" pitchFamily="34" charset="0"/>
                        </a:rPr>
                        <a:t>Deuteronomy</a:t>
                      </a: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1798194">
                <a:tc>
                  <a:txBody>
                    <a:bodyPr/>
                    <a:lstStyle/>
                    <a:p>
                      <a:r>
                        <a:rPr lang="en-US" b="1" dirty="0">
                          <a:latin typeface="Arial" panose="020B0604020202020204" pitchFamily="34" charset="0"/>
                          <a:cs typeface="Arial" panose="020B0604020202020204" pitchFamily="34" charset="0"/>
                        </a:rPr>
                        <a:t>2:15</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All who pass your way</a:t>
                      </a:r>
                    </a:p>
                    <a:p>
                      <a:r>
                        <a:rPr lang="en-US" sz="1800" b="1" kern="1200" dirty="0">
                          <a:solidFill>
                            <a:schemeClr val="dk1"/>
                          </a:solidFill>
                          <a:effectLst/>
                          <a:latin typeface="Arial" panose="020B0604020202020204" pitchFamily="34" charset="0"/>
                          <a:ea typeface="+mn-ea"/>
                          <a:cs typeface="Arial" panose="020B0604020202020204" pitchFamily="34" charset="0"/>
                        </a:rPr>
                        <a:t>clap their hands at you;</a:t>
                      </a:r>
                    </a:p>
                    <a:p>
                      <a:r>
                        <a:rPr lang="en-US" sz="1800" b="1" kern="1200" dirty="0">
                          <a:solidFill>
                            <a:schemeClr val="dk1"/>
                          </a:solidFill>
                          <a:effectLst/>
                          <a:latin typeface="Arial" panose="020B0604020202020204" pitchFamily="34" charset="0"/>
                          <a:ea typeface="+mn-ea"/>
                          <a:cs typeface="Arial" panose="020B0604020202020204" pitchFamily="34" charset="0"/>
                        </a:rPr>
                        <a:t>they scoff and shake their heads at the Daughter of Jerusalem.</a:t>
                      </a:r>
                    </a:p>
                  </a:txBody>
                  <a:tcPr/>
                </a:tc>
                <a:tc>
                  <a:txBody>
                    <a:bodyPr/>
                    <a:lstStyle/>
                    <a:p>
                      <a:r>
                        <a:rPr lang="en-US" b="1" dirty="0">
                          <a:latin typeface="Arial" panose="020B0604020202020204" pitchFamily="34" charset="0"/>
                          <a:cs typeface="Arial" panose="020B0604020202020204" pitchFamily="34" charset="0"/>
                        </a:rPr>
                        <a:t>28:37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You will become a thing of horror and an object of scorn and ridicule to all the nations where the L</a:t>
                      </a:r>
                      <a:r>
                        <a:rPr lang="en-US" sz="1600" b="1" kern="1200" dirty="0">
                          <a:solidFill>
                            <a:schemeClr val="dk1"/>
                          </a:solidFill>
                          <a:effectLst/>
                          <a:latin typeface="Arial" panose="020B0604020202020204" pitchFamily="34" charset="0"/>
                          <a:ea typeface="+mn-ea"/>
                          <a:cs typeface="Arial" panose="020B0604020202020204" pitchFamily="34" charset="0"/>
                        </a:rPr>
                        <a:t>ORD</a:t>
                      </a:r>
                      <a:r>
                        <a:rPr lang="en-US" sz="1800" b="1" kern="1200" dirty="0">
                          <a:solidFill>
                            <a:schemeClr val="dk1"/>
                          </a:solidFill>
                          <a:effectLst/>
                          <a:latin typeface="Arial" panose="020B0604020202020204" pitchFamily="34" charset="0"/>
                          <a:ea typeface="+mn-ea"/>
                          <a:cs typeface="Arial" panose="020B0604020202020204" pitchFamily="34" charset="0"/>
                        </a:rPr>
                        <a:t> will drive you.</a:t>
                      </a:r>
                    </a:p>
                  </a:txBody>
                  <a:tcPr/>
                </a:tc>
                <a:extLst>
                  <a:ext uri="{0D108BD9-81ED-4DB2-BD59-A6C34878D82A}">
                    <a16:rowId xmlns:a16="http://schemas.microsoft.com/office/drawing/2014/main" val="332992696"/>
                  </a:ext>
                </a:extLst>
              </a:tr>
              <a:tr h="1978662">
                <a:tc>
                  <a:txBody>
                    <a:bodyPr/>
                    <a:lstStyle/>
                    <a:p>
                      <a:r>
                        <a:rPr lang="en-US" b="1" dirty="0">
                          <a:latin typeface="Arial" panose="020B0604020202020204" pitchFamily="34" charset="0"/>
                          <a:cs typeface="Arial" panose="020B0604020202020204" pitchFamily="34" charset="0"/>
                        </a:rPr>
                        <a:t>2:20</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Should women eat their offspring, the children they have cared for?</a:t>
                      </a:r>
                    </a:p>
                  </a:txBody>
                  <a:tcPr/>
                </a:tc>
                <a:tc>
                  <a:txBody>
                    <a:bodyPr/>
                    <a:lstStyle/>
                    <a:p>
                      <a:r>
                        <a:rPr lang="en-US" b="1" dirty="0">
                          <a:latin typeface="Arial" panose="020B0604020202020204" pitchFamily="34" charset="0"/>
                          <a:cs typeface="Arial" panose="020B0604020202020204" pitchFamily="34" charset="0"/>
                        </a:rPr>
                        <a:t>28:53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Because of the suffering that your enemy will inflict on you during the siege, you will eat the fruit of the womb, the flesh of the sons and daughters the L</a:t>
                      </a:r>
                      <a:r>
                        <a:rPr lang="en-US" sz="1600" b="1" kern="1200" dirty="0">
                          <a:solidFill>
                            <a:schemeClr val="dk1"/>
                          </a:solidFill>
                          <a:effectLst/>
                          <a:latin typeface="Arial" panose="020B0604020202020204" pitchFamily="34" charset="0"/>
                          <a:ea typeface="+mn-ea"/>
                          <a:cs typeface="Arial" panose="020B0604020202020204" pitchFamily="34" charset="0"/>
                        </a:rPr>
                        <a:t>ORD</a:t>
                      </a:r>
                      <a:r>
                        <a:rPr lang="en-US" sz="1800" b="1" kern="1200" dirty="0">
                          <a:solidFill>
                            <a:schemeClr val="dk1"/>
                          </a:solidFill>
                          <a:effectLst/>
                          <a:latin typeface="Arial" panose="020B0604020202020204" pitchFamily="34" charset="0"/>
                          <a:ea typeface="+mn-ea"/>
                          <a:cs typeface="Arial" panose="020B0604020202020204" pitchFamily="34" charset="0"/>
                        </a:rPr>
                        <a:t> your God has given you.</a:t>
                      </a:r>
                    </a:p>
                  </a:txBody>
                  <a:tcPr/>
                </a:tc>
                <a:extLst>
                  <a:ext uri="{0D108BD9-81ED-4DB2-BD59-A6C34878D82A}">
                    <a16:rowId xmlns:a16="http://schemas.microsoft.com/office/drawing/2014/main" val="2470269056"/>
                  </a:ext>
                </a:extLst>
              </a:tr>
              <a:tr h="1123872">
                <a:tc>
                  <a:txBody>
                    <a:bodyPr/>
                    <a:lstStyle/>
                    <a:p>
                      <a:r>
                        <a:rPr lang="en-US" b="1" dirty="0">
                          <a:latin typeface="Arial" panose="020B0604020202020204" pitchFamily="34" charset="0"/>
                          <a:cs typeface="Arial" panose="020B0604020202020204" pitchFamily="34" charset="0"/>
                        </a:rPr>
                        <a:t>2:21</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Young and old lie together</a:t>
                      </a:r>
                    </a:p>
                    <a:p>
                      <a:r>
                        <a:rPr lang="en-US" sz="1800" b="1" kern="1200" dirty="0">
                          <a:solidFill>
                            <a:schemeClr val="dk1"/>
                          </a:solidFill>
                          <a:effectLst/>
                          <a:latin typeface="Arial" panose="020B0604020202020204" pitchFamily="34" charset="0"/>
                          <a:ea typeface="+mn-ea"/>
                          <a:cs typeface="Arial" panose="020B0604020202020204" pitchFamily="34" charset="0"/>
                        </a:rPr>
                        <a:t>in the dust of the streets.</a:t>
                      </a:r>
                    </a:p>
                  </a:txBody>
                  <a:tcPr/>
                </a:tc>
                <a:tc>
                  <a:txBody>
                    <a:bodyPr/>
                    <a:lstStyle/>
                    <a:p>
                      <a:r>
                        <a:rPr lang="en-US" b="1" dirty="0">
                          <a:latin typeface="Arial" panose="020B0604020202020204" pitchFamily="34" charset="0"/>
                          <a:cs typeface="Arial" panose="020B0604020202020204" pitchFamily="34" charset="0"/>
                        </a:rPr>
                        <a:t>28:50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…a fierce-looking nation without respect for the old or pity for the young.</a:t>
                      </a:r>
                    </a:p>
                  </a:txBody>
                  <a:tcPr/>
                </a:tc>
                <a:extLst>
                  <a:ext uri="{0D108BD9-81ED-4DB2-BD59-A6C34878D82A}">
                    <a16:rowId xmlns:a16="http://schemas.microsoft.com/office/drawing/2014/main" val="293459607"/>
                  </a:ext>
                </a:extLst>
              </a:tr>
            </a:tbl>
          </a:graphicData>
        </a:graphic>
      </p:graphicFrame>
      <p:sp>
        <p:nvSpPr>
          <p:cNvPr id="11" name="Text Box 6">
            <a:extLst>
              <a:ext uri="{FF2B5EF4-FFF2-40B4-BE49-F238E27FC236}">
                <a16:creationId xmlns:a16="http://schemas.microsoft.com/office/drawing/2014/main" id="{6DC3E73F-171C-1ED8-7664-601BBAF5DF4E}"/>
              </a:ext>
            </a:extLst>
          </p:cNvPr>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Bible Knowledge Commentary</a:t>
            </a:r>
            <a:r>
              <a:rPr kumimoji="0" 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 1:1209</a:t>
            </a:r>
          </a:p>
        </p:txBody>
      </p:sp>
    </p:spTree>
    <p:extLst>
      <p:ext uri="{BB962C8B-B14F-4D97-AF65-F5344CB8AC3E}">
        <p14:creationId xmlns:p14="http://schemas.microsoft.com/office/powerpoint/2010/main" val="362205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144386"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 typeface="Wingdings" charset="0"/>
              <a:buChar char="v"/>
            </a:pPr>
            <a:endParaRPr lang="en-US" altLang="zh-CN" sz="3100" b="1">
              <a:solidFill>
                <a:srgbClr val="FFFF00"/>
              </a:solidFill>
              <a:latin typeface="Times" charset="0"/>
              <a:ea typeface="宋体" charset="0"/>
              <a:cs typeface="宋体" charset="0"/>
            </a:endParaRPr>
          </a:p>
        </p:txBody>
      </p:sp>
      <p:sp>
        <p:nvSpPr>
          <p:cNvPr id="144387"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a:solidFill>
                  <a:srgbClr val="FFFFFF"/>
                </a:solidFill>
              </a:rPr>
              <a:t>220</a:t>
            </a:r>
            <a:endParaRPr lang="en-US">
              <a:solidFill>
                <a:srgbClr val="FFFFFF"/>
              </a:solidFill>
            </a:endParaRPr>
          </a:p>
        </p:txBody>
      </p:sp>
      <p:sp>
        <p:nvSpPr>
          <p:cNvPr id="144388"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p>
        </p:txBody>
      </p:sp>
      <p:pic>
        <p:nvPicPr>
          <p:cNvPr id="144389"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algn="ct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4000" b="1">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a:solidFill>
              <a:srgbClr val="FFFFFF"/>
            </a:solidFill>
            <a:miter lim="800000"/>
            <a:headEnd/>
            <a:tailEnd/>
          </a:ln>
        </p:spPr>
        <p:txBody>
          <a:bodyPr wrap="none" anchor="ctr">
            <a:spAutoFit/>
          </a:bodyPr>
          <a:lstStyle/>
          <a:p>
            <a:pPr algn="ctr" defTabSz="914400" fontAlgn="base">
              <a:spcBef>
                <a:spcPct val="50000"/>
              </a:spcBef>
              <a:spcAft>
                <a:spcPct val="0"/>
              </a:spcAft>
            </a:pPr>
            <a:r>
              <a:rPr lang="en-US" sz="7200">
                <a:solidFill>
                  <a:srgbClr val="FFFFFF"/>
                </a:solidFill>
                <a:latin typeface="Arial" charset="0"/>
                <a:ea typeface="ＭＳ Ｐゴシック" charset="0"/>
                <a:cs typeface="ＭＳ Ｐゴシック" charset="0"/>
              </a:rPr>
              <a:t>Exile</a:t>
            </a:r>
            <a:endParaRPr lang="en-US" sz="2800">
              <a:solidFill>
                <a:srgbClr val="000000"/>
              </a:solidFill>
              <a:latin typeface="Arial" charset="0"/>
              <a:ea typeface="ＭＳ Ｐゴシック" charset="0"/>
              <a:cs typeface="ＭＳ Ｐゴシック" charset="0"/>
            </a:endParaRPr>
          </a:p>
        </p:txBody>
      </p:sp>
      <p:sp>
        <p:nvSpPr>
          <p:cNvPr id="97296" name="AutoShape 16"/>
          <p:cNvSpPr>
            <a:spLocks noChangeArrowheads="1"/>
          </p:cNvSpPr>
          <p:nvPr/>
        </p:nvSpPr>
        <p:spPr bwMode="auto">
          <a:xfrm>
            <a:off x="-19050" y="3963988"/>
            <a:ext cx="2892425" cy="1225550"/>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defTabSz="914400" fontAlgn="base">
              <a:spcBef>
                <a:spcPct val="50000"/>
              </a:spcBef>
              <a:spcAft>
                <a:spcPct val="0"/>
              </a:spcAft>
            </a:pPr>
            <a:r>
              <a:rPr lang="en-US" sz="5400" b="1">
                <a:solidFill>
                  <a:srgbClr val="000000"/>
                </a:solidFill>
                <a:latin typeface="Arial" charset="0"/>
                <a:ea typeface="ＭＳ Ｐゴシック" charset="0"/>
                <a:cs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670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Text Box 3"/>
          <p:cNvSpPr txBox="1">
            <a:spLocks noChangeArrowheads="1"/>
          </p:cNvSpPr>
          <p:nvPr/>
        </p:nvSpPr>
        <p:spPr bwMode="auto">
          <a:xfrm>
            <a:off x="381000" y="136525"/>
            <a:ext cx="8229600" cy="1920875"/>
          </a:xfrm>
          <a:prstGeom prst="rect">
            <a:avLst/>
          </a:prstGeom>
          <a:noFill/>
          <a:ln w="9525">
            <a:noFill/>
            <a:miter lim="800000"/>
            <a:headEnd/>
            <a:tailEnd/>
          </a:ln>
          <a:effectLst/>
        </p:spPr>
        <p:txBody>
          <a:bodyPr>
            <a:spAutoFit/>
          </a:bodyPr>
          <a:lstStyle>
            <a:defPPr>
              <a:defRPr lang="en-AU"/>
            </a:defPPr>
            <a:lvl3pPr marL="228600" lvl="2" algn="ctr">
              <a:defRPr sz="4000" b="1" i="1">
                <a:solidFill>
                  <a:schemeClr val="bg1"/>
                </a:solidFill>
                <a:effectLst>
                  <a:glow rad="139700">
                    <a:schemeClr val="tx1">
                      <a:alpha val="89000"/>
                    </a:schemeClr>
                  </a:glow>
                </a:effectLst>
                <a:latin typeface="Arial"/>
                <a:ea typeface="+mn-ea"/>
                <a:cs typeface="Arial"/>
              </a:defRPr>
            </a:lvl3pPr>
          </a:lstStyle>
          <a:p>
            <a:pPr lvl="2" defTabSz="914400" fontAlgn="base">
              <a:spcBef>
                <a:spcPct val="0"/>
              </a:spcBef>
              <a:spcAft>
                <a:spcPct val="0"/>
              </a:spcAft>
              <a:defRPr/>
            </a:pPr>
            <a:r>
              <a:rPr lang="ru-RU" dirty="0">
                <a:solidFill>
                  <a:srgbClr val="FFFFFF"/>
                </a:solidFill>
                <a:effectLst>
                  <a:glow rad="139700">
                    <a:srgbClr val="000000">
                      <a:alpha val="89000"/>
                    </a:srgbClr>
                  </a:glow>
                </a:effectLst>
              </a:rPr>
              <a:t>"</a:t>
            </a:r>
            <a:r>
              <a:rPr lang="en-US" dirty="0">
                <a:solidFill>
                  <a:srgbClr val="FFFFFF"/>
                </a:solidFill>
                <a:effectLst>
                  <a:glow rad="139700">
                    <a:srgbClr val="000000">
                      <a:alpha val="89000"/>
                    </a:srgbClr>
                  </a:glow>
                </a:effectLst>
              </a:rPr>
              <a:t>Is this the city that was called </a:t>
            </a:r>
          </a:p>
          <a:p>
            <a:pPr lvl="2" defTabSz="914400" fontAlgn="base">
              <a:spcBef>
                <a:spcPct val="0"/>
              </a:spcBef>
              <a:spcAft>
                <a:spcPct val="0"/>
              </a:spcAft>
              <a:defRPr/>
            </a:pPr>
            <a:r>
              <a:rPr lang="en-US" dirty="0">
                <a:solidFill>
                  <a:srgbClr val="FFFFFF"/>
                </a:solidFill>
                <a:effectLst>
                  <a:glow rad="139700">
                    <a:srgbClr val="000000">
                      <a:alpha val="89000"/>
                    </a:srgbClr>
                  </a:glow>
                </a:effectLst>
              </a:rPr>
              <a:t>the perfection of beauty, </a:t>
            </a:r>
          </a:p>
          <a:p>
            <a:pPr lvl="2" defTabSz="914400" fontAlgn="base">
              <a:spcBef>
                <a:spcPct val="0"/>
              </a:spcBef>
              <a:spcAft>
                <a:spcPct val="0"/>
              </a:spcAft>
              <a:defRPr/>
            </a:pPr>
            <a:r>
              <a:rPr lang="en-US" dirty="0">
                <a:solidFill>
                  <a:srgbClr val="FFFFFF"/>
                </a:solidFill>
                <a:effectLst>
                  <a:glow rad="139700">
                    <a:srgbClr val="000000">
                      <a:alpha val="89000"/>
                    </a:srgbClr>
                  </a:glow>
                </a:effectLst>
              </a:rPr>
              <a:t>the joy of the whole earth?</a:t>
            </a:r>
            <a:r>
              <a:rPr lang="ru-RU" dirty="0">
                <a:solidFill>
                  <a:srgbClr val="FFFFFF"/>
                </a:solidFill>
                <a:effectLst>
                  <a:glow rad="139700">
                    <a:srgbClr val="000000">
                      <a:alpha val="89000"/>
                    </a:srgbClr>
                  </a:glow>
                </a:effectLst>
              </a:rPr>
              <a:t>"</a:t>
            </a:r>
            <a:endParaRPr lang="en-US" dirty="0">
              <a:solidFill>
                <a:srgbClr val="FFFFFF"/>
              </a:solidFill>
              <a:effectLst>
                <a:glow rad="139700">
                  <a:srgbClr val="000000">
                    <a:alpha val="89000"/>
                  </a:srgbClr>
                </a:glow>
              </a:effectLst>
            </a:endParaRPr>
          </a:p>
        </p:txBody>
      </p:sp>
      <p:sp>
        <p:nvSpPr>
          <p:cNvPr id="172035" name="Rectangle 5"/>
          <p:cNvSpPr>
            <a:spLocks noGrp="1" noChangeArrowheads="1"/>
          </p:cNvSpPr>
          <p:nvPr>
            <p:ph type="title" idx="4294967295"/>
          </p:nvPr>
        </p:nvSpPr>
        <p:spPr>
          <a:xfrm>
            <a:off x="3429000" y="6172200"/>
            <a:ext cx="5638800" cy="609600"/>
          </a:xfrm>
          <a:solidFill>
            <a:schemeClr val="tx1"/>
          </a:solidFill>
        </p:spPr>
        <p:txBody>
          <a:bodyPr/>
          <a:lstStyle/>
          <a:p>
            <a:pPr eaLnBrk="1" hangingPunct="1"/>
            <a:r>
              <a:rPr lang="en-US" sz="3200" b="1">
                <a:solidFill>
                  <a:schemeClr val="bg1"/>
                </a:solidFill>
                <a:latin typeface="Arial" charset="0"/>
                <a:ea typeface="ＭＳ Ｐゴシック" charset="0"/>
              </a:rPr>
              <a:t>Lamentations 2:15 (NIV)</a:t>
            </a:r>
            <a:endParaRPr lang="en-US">
              <a:latin typeface="Arial" charset="0"/>
              <a:ea typeface="ＭＳ Ｐゴシック" charset="0"/>
            </a:endParaRPr>
          </a:p>
        </p:txBody>
      </p:sp>
    </p:spTree>
    <p:extLst>
      <p:ext uri="{BB962C8B-B14F-4D97-AF65-F5344CB8AC3E}">
        <p14:creationId xmlns:p14="http://schemas.microsoft.com/office/powerpoint/2010/main" val="2358692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2267744" y="1052736"/>
            <a:ext cx="161967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435111EC-620A-5648-9600-6DFC4B887B46}"/>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24E7CEF-7771-134A-9484-7964E02C04C3}"/>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81C19AE9-FD73-2F4C-9F02-1FF7F18F6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9C8BCA-8EA6-2748-ADD3-62F9E06A655B}"/>
              </a:ext>
            </a:extLst>
          </p:cNvPr>
          <p:cNvSpPr txBox="1">
            <a:spLocks noChangeAspect="1"/>
          </p:cNvSpPr>
          <p:nvPr/>
        </p:nvSpPr>
        <p:spPr>
          <a:xfrm rot="21006683">
            <a:off x="922803" y="4240387"/>
            <a:ext cx="662236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say the same thing that God says about your sin?</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2817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4597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691547277"/>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6" name="TextBox 5">
            <a:extLst>
              <a:ext uri="{FF2B5EF4-FFF2-40B4-BE49-F238E27FC236}">
                <a16:creationId xmlns:a16="http://schemas.microsoft.com/office/drawing/2014/main" id="{25B615D7-CA3E-F248-9E2C-F7C7D05464AE}"/>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7" name="TextBox 6">
            <a:extLst>
              <a:ext uri="{FF2B5EF4-FFF2-40B4-BE49-F238E27FC236}">
                <a16:creationId xmlns:a16="http://schemas.microsoft.com/office/drawing/2014/main" id="{C57A8F61-9F8D-1E4C-BBA2-8EB315C7510C}"/>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8" name="TextBox 7">
            <a:extLst>
              <a:ext uri="{FF2B5EF4-FFF2-40B4-BE49-F238E27FC236}">
                <a16:creationId xmlns:a16="http://schemas.microsoft.com/office/drawing/2014/main" id="{97A04833-76AB-8744-A102-96ACF2EFBCF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56FDC41F-25A4-3F4A-B458-2A5CB1A6A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572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56248"/>
          </a:xfrm>
          <a:prstGeom prst="rect">
            <a:avLst/>
          </a:prstGeom>
        </p:spPr>
      </p:pic>
      <p:sp>
        <p:nvSpPr>
          <p:cNvPr id="900098" name="Rectangle 2"/>
          <p:cNvSpPr>
            <a:spLocks noGrp="1" noChangeArrowheads="1"/>
          </p:cNvSpPr>
          <p:nvPr>
            <p:ph type="ctrTitle"/>
          </p:nvPr>
        </p:nvSpPr>
        <p:spPr>
          <a:xfrm>
            <a:off x="-6667" y="0"/>
            <a:ext cx="9144000" cy="719237"/>
          </a:xfrm>
          <a:solidFill>
            <a:schemeClr val="tx2"/>
          </a:solidFill>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Chapter 3 is a Model of Confession</a:t>
            </a:r>
          </a:p>
        </p:txBody>
      </p:sp>
    </p:spTree>
    <p:extLst>
      <p:ext uri="{BB962C8B-B14F-4D97-AF65-F5344CB8AC3E}">
        <p14:creationId xmlns:p14="http://schemas.microsoft.com/office/powerpoint/2010/main" val="2353387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861"/>
            <a:ext cx="9143999" cy="76303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Lamentations 1 Hebrew Acrostic</a:t>
            </a: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660066"/>
                </a:solidFill>
                <a:effectLst>
                  <a:glow rad="127000">
                    <a:srgbClr val="FFFFFF"/>
                  </a:glow>
                </a:effectLst>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55921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95433" y="2363761"/>
            <a:ext cx="8712084"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spTree>
    <p:extLst>
      <p:ext uri="{BB962C8B-B14F-4D97-AF65-F5344CB8AC3E}">
        <p14:creationId xmlns:p14="http://schemas.microsoft.com/office/powerpoint/2010/main" val="97024590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reen Shot 2016-10-05 at 4.29.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1302"/>
            <a:ext cx="9144000" cy="507811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861"/>
            <a:ext cx="9143999" cy="76303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Lamentations 3 Hebrew Acrostic</a:t>
            </a:r>
          </a:p>
        </p:txBody>
      </p:sp>
      <p:grpSp>
        <p:nvGrpSpPr>
          <p:cNvPr id="4" name="Group 3"/>
          <p:cNvGrpSpPr/>
          <p:nvPr/>
        </p:nvGrpSpPr>
        <p:grpSpPr>
          <a:xfrm>
            <a:off x="7056785" y="548680"/>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3816425" y="1844824"/>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6516216" y="3640841"/>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2627784" y="4941168"/>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grpSp>
        <p:nvGrpSpPr>
          <p:cNvPr id="18" name="Group 17"/>
          <p:cNvGrpSpPr/>
          <p:nvPr/>
        </p:nvGrpSpPr>
        <p:grpSpPr>
          <a:xfrm>
            <a:off x="2267744" y="1196752"/>
            <a:ext cx="1619671" cy="1012295"/>
            <a:chOff x="7164288" y="692696"/>
            <a:chExt cx="1619671" cy="1012295"/>
          </a:xfrm>
        </p:grpSpPr>
        <p:sp>
          <p:nvSpPr>
            <p:cNvPr id="19" name="Oval 18"/>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20"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1" name="Group 20"/>
          <p:cNvGrpSpPr/>
          <p:nvPr/>
        </p:nvGrpSpPr>
        <p:grpSpPr>
          <a:xfrm>
            <a:off x="7452320" y="1052736"/>
            <a:ext cx="1440160" cy="1084303"/>
            <a:chOff x="7452320" y="692696"/>
            <a:chExt cx="1440160" cy="1084303"/>
          </a:xfrm>
        </p:grpSpPr>
        <p:sp>
          <p:nvSpPr>
            <p:cNvPr id="22" name="Oval 21"/>
            <p:cNvSpPr/>
            <p:nvPr/>
          </p:nvSpPr>
          <p:spPr bwMode="auto">
            <a:xfrm>
              <a:off x="8460432" y="1124744"/>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23"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4" name="Group 23"/>
          <p:cNvGrpSpPr/>
          <p:nvPr/>
        </p:nvGrpSpPr>
        <p:grpSpPr>
          <a:xfrm>
            <a:off x="5328593" y="2488713"/>
            <a:ext cx="1619671" cy="1012295"/>
            <a:chOff x="7164288" y="692696"/>
            <a:chExt cx="1619671" cy="1012295"/>
          </a:xfrm>
        </p:grpSpPr>
        <p:sp>
          <p:nvSpPr>
            <p:cNvPr id="25" name="Oval 24"/>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2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27" name="Group 26"/>
          <p:cNvGrpSpPr/>
          <p:nvPr/>
        </p:nvGrpSpPr>
        <p:grpSpPr>
          <a:xfrm>
            <a:off x="6444208" y="3068960"/>
            <a:ext cx="1619671" cy="1012295"/>
            <a:chOff x="7164288" y="692696"/>
            <a:chExt cx="1619671" cy="1012295"/>
          </a:xfrm>
        </p:grpSpPr>
        <p:sp>
          <p:nvSpPr>
            <p:cNvPr id="28" name="Oval 27"/>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29"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30" name="Group 29"/>
          <p:cNvGrpSpPr/>
          <p:nvPr/>
        </p:nvGrpSpPr>
        <p:grpSpPr>
          <a:xfrm>
            <a:off x="7380312" y="4288913"/>
            <a:ext cx="1584176" cy="1084303"/>
            <a:chOff x="6012160" y="692696"/>
            <a:chExt cx="1584176" cy="1084303"/>
          </a:xfrm>
        </p:grpSpPr>
        <p:sp>
          <p:nvSpPr>
            <p:cNvPr id="31" name="Oval 30"/>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32"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33" name="Group 32"/>
          <p:cNvGrpSpPr/>
          <p:nvPr/>
        </p:nvGrpSpPr>
        <p:grpSpPr>
          <a:xfrm>
            <a:off x="611560" y="4365104"/>
            <a:ext cx="1584176" cy="1084303"/>
            <a:chOff x="6012160" y="692696"/>
            <a:chExt cx="1584176" cy="1084303"/>
          </a:xfrm>
        </p:grpSpPr>
        <p:sp>
          <p:nvSpPr>
            <p:cNvPr id="34" name="Oval 33"/>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35"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6269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290">
                                          <p:stCondLst>
                                            <p:cond delay="0"/>
                                          </p:stCondLst>
                                        </p:cTn>
                                        <p:tgtEl>
                                          <p:spTgt spid="21"/>
                                        </p:tgtEl>
                                      </p:cBhvr>
                                    </p:animEffect>
                                    <p:anim calcmode="lin" valueType="num">
                                      <p:cBhvr>
                                        <p:cTn id="2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31" dur="13">
                                          <p:stCondLst>
                                            <p:cond delay="325"/>
                                          </p:stCondLst>
                                        </p:cTn>
                                        <p:tgtEl>
                                          <p:spTgt spid="21"/>
                                        </p:tgtEl>
                                      </p:cBhvr>
                                      <p:to x="100000" y="60000"/>
                                    </p:animScale>
                                    <p:animScale>
                                      <p:cBhvr>
                                        <p:cTn id="32" dur="83" decel="50000">
                                          <p:stCondLst>
                                            <p:cond delay="338"/>
                                          </p:stCondLst>
                                        </p:cTn>
                                        <p:tgtEl>
                                          <p:spTgt spid="21"/>
                                        </p:tgtEl>
                                      </p:cBhvr>
                                      <p:to x="100000" y="100000"/>
                                    </p:animScale>
                                    <p:animScale>
                                      <p:cBhvr>
                                        <p:cTn id="33" dur="13">
                                          <p:stCondLst>
                                            <p:cond delay="656"/>
                                          </p:stCondLst>
                                        </p:cTn>
                                        <p:tgtEl>
                                          <p:spTgt spid="21"/>
                                        </p:tgtEl>
                                      </p:cBhvr>
                                      <p:to x="100000" y="80000"/>
                                    </p:animScale>
                                    <p:animScale>
                                      <p:cBhvr>
                                        <p:cTn id="34" dur="83" decel="50000">
                                          <p:stCondLst>
                                            <p:cond delay="669"/>
                                          </p:stCondLst>
                                        </p:cTn>
                                        <p:tgtEl>
                                          <p:spTgt spid="21"/>
                                        </p:tgtEl>
                                      </p:cBhvr>
                                      <p:to x="100000" y="100000"/>
                                    </p:animScale>
                                    <p:animScale>
                                      <p:cBhvr>
                                        <p:cTn id="35" dur="13">
                                          <p:stCondLst>
                                            <p:cond delay="821"/>
                                          </p:stCondLst>
                                        </p:cTn>
                                        <p:tgtEl>
                                          <p:spTgt spid="21"/>
                                        </p:tgtEl>
                                      </p:cBhvr>
                                      <p:to x="100000" y="90000"/>
                                    </p:animScale>
                                    <p:animScale>
                                      <p:cBhvr>
                                        <p:cTn id="36" dur="83" decel="50000">
                                          <p:stCondLst>
                                            <p:cond delay="834"/>
                                          </p:stCondLst>
                                        </p:cTn>
                                        <p:tgtEl>
                                          <p:spTgt spid="21"/>
                                        </p:tgtEl>
                                      </p:cBhvr>
                                      <p:to x="100000" y="100000"/>
                                    </p:animScale>
                                    <p:animScale>
                                      <p:cBhvr>
                                        <p:cTn id="37" dur="13">
                                          <p:stCondLst>
                                            <p:cond delay="904"/>
                                          </p:stCondLst>
                                        </p:cTn>
                                        <p:tgtEl>
                                          <p:spTgt spid="21"/>
                                        </p:tgtEl>
                                      </p:cBhvr>
                                      <p:to x="100000" y="95000"/>
                                    </p:animScale>
                                    <p:animScale>
                                      <p:cBhvr>
                                        <p:cTn id="38" dur="83" decel="50000">
                                          <p:stCondLst>
                                            <p:cond delay="917"/>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290">
                                          <p:stCondLst>
                                            <p:cond delay="0"/>
                                          </p:stCondLst>
                                        </p:cTn>
                                        <p:tgtEl>
                                          <p:spTgt spid="18"/>
                                        </p:tgtEl>
                                      </p:cBhvr>
                                    </p:animEffect>
                                    <p:anim calcmode="lin" valueType="num">
                                      <p:cBhvr>
                                        <p:cTn id="44"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9" dur="13">
                                          <p:stCondLst>
                                            <p:cond delay="325"/>
                                          </p:stCondLst>
                                        </p:cTn>
                                        <p:tgtEl>
                                          <p:spTgt spid="18"/>
                                        </p:tgtEl>
                                      </p:cBhvr>
                                      <p:to x="100000" y="60000"/>
                                    </p:animScale>
                                    <p:animScale>
                                      <p:cBhvr>
                                        <p:cTn id="50" dur="83" decel="50000">
                                          <p:stCondLst>
                                            <p:cond delay="338"/>
                                          </p:stCondLst>
                                        </p:cTn>
                                        <p:tgtEl>
                                          <p:spTgt spid="18"/>
                                        </p:tgtEl>
                                      </p:cBhvr>
                                      <p:to x="100000" y="100000"/>
                                    </p:animScale>
                                    <p:animScale>
                                      <p:cBhvr>
                                        <p:cTn id="51" dur="13">
                                          <p:stCondLst>
                                            <p:cond delay="656"/>
                                          </p:stCondLst>
                                        </p:cTn>
                                        <p:tgtEl>
                                          <p:spTgt spid="18"/>
                                        </p:tgtEl>
                                      </p:cBhvr>
                                      <p:to x="100000" y="80000"/>
                                    </p:animScale>
                                    <p:animScale>
                                      <p:cBhvr>
                                        <p:cTn id="52" dur="83" decel="50000">
                                          <p:stCondLst>
                                            <p:cond delay="669"/>
                                          </p:stCondLst>
                                        </p:cTn>
                                        <p:tgtEl>
                                          <p:spTgt spid="18"/>
                                        </p:tgtEl>
                                      </p:cBhvr>
                                      <p:to x="100000" y="100000"/>
                                    </p:animScale>
                                    <p:animScale>
                                      <p:cBhvr>
                                        <p:cTn id="53" dur="13">
                                          <p:stCondLst>
                                            <p:cond delay="821"/>
                                          </p:stCondLst>
                                        </p:cTn>
                                        <p:tgtEl>
                                          <p:spTgt spid="18"/>
                                        </p:tgtEl>
                                      </p:cBhvr>
                                      <p:to x="100000" y="90000"/>
                                    </p:animScale>
                                    <p:animScale>
                                      <p:cBhvr>
                                        <p:cTn id="54" dur="83" decel="50000">
                                          <p:stCondLst>
                                            <p:cond delay="834"/>
                                          </p:stCondLst>
                                        </p:cTn>
                                        <p:tgtEl>
                                          <p:spTgt spid="18"/>
                                        </p:tgtEl>
                                      </p:cBhvr>
                                      <p:to x="100000" y="100000"/>
                                    </p:animScale>
                                    <p:animScale>
                                      <p:cBhvr>
                                        <p:cTn id="55" dur="13">
                                          <p:stCondLst>
                                            <p:cond delay="904"/>
                                          </p:stCondLst>
                                        </p:cTn>
                                        <p:tgtEl>
                                          <p:spTgt spid="18"/>
                                        </p:tgtEl>
                                      </p:cBhvr>
                                      <p:to x="100000" y="95000"/>
                                    </p:animScale>
                                    <p:animScale>
                                      <p:cBhvr>
                                        <p:cTn id="56" dur="83" decel="50000">
                                          <p:stCondLst>
                                            <p:cond delay="917"/>
                                          </p:stCondLst>
                                        </p:cTn>
                                        <p:tgtEl>
                                          <p:spTgt spid="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290">
                                          <p:stCondLst>
                                            <p:cond delay="0"/>
                                          </p:stCondLst>
                                        </p:cTn>
                                        <p:tgtEl>
                                          <p:spTgt spid="8"/>
                                        </p:tgtEl>
                                      </p:cBhvr>
                                    </p:animEffect>
                                    <p:anim calcmode="lin" valueType="num">
                                      <p:cBhvr>
                                        <p:cTn id="6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67" dur="13">
                                          <p:stCondLst>
                                            <p:cond delay="325"/>
                                          </p:stCondLst>
                                        </p:cTn>
                                        <p:tgtEl>
                                          <p:spTgt spid="8"/>
                                        </p:tgtEl>
                                      </p:cBhvr>
                                      <p:to x="100000" y="60000"/>
                                    </p:animScale>
                                    <p:animScale>
                                      <p:cBhvr>
                                        <p:cTn id="68" dur="83" decel="50000">
                                          <p:stCondLst>
                                            <p:cond delay="338"/>
                                          </p:stCondLst>
                                        </p:cTn>
                                        <p:tgtEl>
                                          <p:spTgt spid="8"/>
                                        </p:tgtEl>
                                      </p:cBhvr>
                                      <p:to x="100000" y="100000"/>
                                    </p:animScale>
                                    <p:animScale>
                                      <p:cBhvr>
                                        <p:cTn id="69" dur="13">
                                          <p:stCondLst>
                                            <p:cond delay="656"/>
                                          </p:stCondLst>
                                        </p:cTn>
                                        <p:tgtEl>
                                          <p:spTgt spid="8"/>
                                        </p:tgtEl>
                                      </p:cBhvr>
                                      <p:to x="100000" y="80000"/>
                                    </p:animScale>
                                    <p:animScale>
                                      <p:cBhvr>
                                        <p:cTn id="70" dur="83" decel="50000">
                                          <p:stCondLst>
                                            <p:cond delay="669"/>
                                          </p:stCondLst>
                                        </p:cTn>
                                        <p:tgtEl>
                                          <p:spTgt spid="8"/>
                                        </p:tgtEl>
                                      </p:cBhvr>
                                      <p:to x="100000" y="100000"/>
                                    </p:animScale>
                                    <p:animScale>
                                      <p:cBhvr>
                                        <p:cTn id="71" dur="13">
                                          <p:stCondLst>
                                            <p:cond delay="821"/>
                                          </p:stCondLst>
                                        </p:cTn>
                                        <p:tgtEl>
                                          <p:spTgt spid="8"/>
                                        </p:tgtEl>
                                      </p:cBhvr>
                                      <p:to x="100000" y="90000"/>
                                    </p:animScale>
                                    <p:animScale>
                                      <p:cBhvr>
                                        <p:cTn id="72" dur="83" decel="50000">
                                          <p:stCondLst>
                                            <p:cond delay="834"/>
                                          </p:stCondLst>
                                        </p:cTn>
                                        <p:tgtEl>
                                          <p:spTgt spid="8"/>
                                        </p:tgtEl>
                                      </p:cBhvr>
                                      <p:to x="100000" y="100000"/>
                                    </p:animScale>
                                    <p:animScale>
                                      <p:cBhvr>
                                        <p:cTn id="73" dur="13">
                                          <p:stCondLst>
                                            <p:cond delay="904"/>
                                          </p:stCondLst>
                                        </p:cTn>
                                        <p:tgtEl>
                                          <p:spTgt spid="8"/>
                                        </p:tgtEl>
                                      </p:cBhvr>
                                      <p:to x="100000" y="95000"/>
                                    </p:animScale>
                                    <p:animScale>
                                      <p:cBhvr>
                                        <p:cTn id="74" dur="83" decel="50000">
                                          <p:stCondLst>
                                            <p:cond delay="917"/>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290">
                                          <p:stCondLst>
                                            <p:cond delay="0"/>
                                          </p:stCondLst>
                                        </p:cTn>
                                        <p:tgtEl>
                                          <p:spTgt spid="24"/>
                                        </p:tgtEl>
                                      </p:cBhvr>
                                    </p:animEffect>
                                    <p:anim calcmode="lin" valueType="num">
                                      <p:cBhvr>
                                        <p:cTn id="8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85" dur="13">
                                          <p:stCondLst>
                                            <p:cond delay="325"/>
                                          </p:stCondLst>
                                        </p:cTn>
                                        <p:tgtEl>
                                          <p:spTgt spid="24"/>
                                        </p:tgtEl>
                                      </p:cBhvr>
                                      <p:to x="100000" y="60000"/>
                                    </p:animScale>
                                    <p:animScale>
                                      <p:cBhvr>
                                        <p:cTn id="86" dur="83" decel="50000">
                                          <p:stCondLst>
                                            <p:cond delay="338"/>
                                          </p:stCondLst>
                                        </p:cTn>
                                        <p:tgtEl>
                                          <p:spTgt spid="24"/>
                                        </p:tgtEl>
                                      </p:cBhvr>
                                      <p:to x="100000" y="100000"/>
                                    </p:animScale>
                                    <p:animScale>
                                      <p:cBhvr>
                                        <p:cTn id="87" dur="13">
                                          <p:stCondLst>
                                            <p:cond delay="656"/>
                                          </p:stCondLst>
                                        </p:cTn>
                                        <p:tgtEl>
                                          <p:spTgt spid="24"/>
                                        </p:tgtEl>
                                      </p:cBhvr>
                                      <p:to x="100000" y="80000"/>
                                    </p:animScale>
                                    <p:animScale>
                                      <p:cBhvr>
                                        <p:cTn id="88" dur="83" decel="50000">
                                          <p:stCondLst>
                                            <p:cond delay="669"/>
                                          </p:stCondLst>
                                        </p:cTn>
                                        <p:tgtEl>
                                          <p:spTgt spid="24"/>
                                        </p:tgtEl>
                                      </p:cBhvr>
                                      <p:to x="100000" y="100000"/>
                                    </p:animScale>
                                    <p:animScale>
                                      <p:cBhvr>
                                        <p:cTn id="89" dur="13">
                                          <p:stCondLst>
                                            <p:cond delay="821"/>
                                          </p:stCondLst>
                                        </p:cTn>
                                        <p:tgtEl>
                                          <p:spTgt spid="24"/>
                                        </p:tgtEl>
                                      </p:cBhvr>
                                      <p:to x="100000" y="90000"/>
                                    </p:animScale>
                                    <p:animScale>
                                      <p:cBhvr>
                                        <p:cTn id="90" dur="83" decel="50000">
                                          <p:stCondLst>
                                            <p:cond delay="834"/>
                                          </p:stCondLst>
                                        </p:cTn>
                                        <p:tgtEl>
                                          <p:spTgt spid="24"/>
                                        </p:tgtEl>
                                      </p:cBhvr>
                                      <p:to x="100000" y="100000"/>
                                    </p:animScale>
                                    <p:animScale>
                                      <p:cBhvr>
                                        <p:cTn id="91" dur="13">
                                          <p:stCondLst>
                                            <p:cond delay="904"/>
                                          </p:stCondLst>
                                        </p:cTn>
                                        <p:tgtEl>
                                          <p:spTgt spid="24"/>
                                        </p:tgtEl>
                                      </p:cBhvr>
                                      <p:to x="100000" y="95000"/>
                                    </p:animScale>
                                    <p:animScale>
                                      <p:cBhvr>
                                        <p:cTn id="92" dur="83" decel="50000">
                                          <p:stCondLst>
                                            <p:cond delay="917"/>
                                          </p:stCondLst>
                                        </p:cTn>
                                        <p:tgtEl>
                                          <p:spTgt spid="24"/>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290">
                                          <p:stCondLst>
                                            <p:cond delay="0"/>
                                          </p:stCondLst>
                                        </p:cTn>
                                        <p:tgtEl>
                                          <p:spTgt spid="27"/>
                                        </p:tgtEl>
                                      </p:cBhvr>
                                    </p:animEffect>
                                    <p:anim calcmode="lin" valueType="num">
                                      <p:cBhvr>
                                        <p:cTn id="98"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03" dur="13">
                                          <p:stCondLst>
                                            <p:cond delay="325"/>
                                          </p:stCondLst>
                                        </p:cTn>
                                        <p:tgtEl>
                                          <p:spTgt spid="27"/>
                                        </p:tgtEl>
                                      </p:cBhvr>
                                      <p:to x="100000" y="60000"/>
                                    </p:animScale>
                                    <p:animScale>
                                      <p:cBhvr>
                                        <p:cTn id="104" dur="83" decel="50000">
                                          <p:stCondLst>
                                            <p:cond delay="338"/>
                                          </p:stCondLst>
                                        </p:cTn>
                                        <p:tgtEl>
                                          <p:spTgt spid="27"/>
                                        </p:tgtEl>
                                      </p:cBhvr>
                                      <p:to x="100000" y="100000"/>
                                    </p:animScale>
                                    <p:animScale>
                                      <p:cBhvr>
                                        <p:cTn id="105" dur="13">
                                          <p:stCondLst>
                                            <p:cond delay="656"/>
                                          </p:stCondLst>
                                        </p:cTn>
                                        <p:tgtEl>
                                          <p:spTgt spid="27"/>
                                        </p:tgtEl>
                                      </p:cBhvr>
                                      <p:to x="100000" y="80000"/>
                                    </p:animScale>
                                    <p:animScale>
                                      <p:cBhvr>
                                        <p:cTn id="106" dur="83" decel="50000">
                                          <p:stCondLst>
                                            <p:cond delay="669"/>
                                          </p:stCondLst>
                                        </p:cTn>
                                        <p:tgtEl>
                                          <p:spTgt spid="27"/>
                                        </p:tgtEl>
                                      </p:cBhvr>
                                      <p:to x="100000" y="100000"/>
                                    </p:animScale>
                                    <p:animScale>
                                      <p:cBhvr>
                                        <p:cTn id="107" dur="13">
                                          <p:stCondLst>
                                            <p:cond delay="821"/>
                                          </p:stCondLst>
                                        </p:cTn>
                                        <p:tgtEl>
                                          <p:spTgt spid="27"/>
                                        </p:tgtEl>
                                      </p:cBhvr>
                                      <p:to x="100000" y="90000"/>
                                    </p:animScale>
                                    <p:animScale>
                                      <p:cBhvr>
                                        <p:cTn id="108" dur="83" decel="50000">
                                          <p:stCondLst>
                                            <p:cond delay="834"/>
                                          </p:stCondLst>
                                        </p:cTn>
                                        <p:tgtEl>
                                          <p:spTgt spid="27"/>
                                        </p:tgtEl>
                                      </p:cBhvr>
                                      <p:to x="100000" y="100000"/>
                                    </p:animScale>
                                    <p:animScale>
                                      <p:cBhvr>
                                        <p:cTn id="109" dur="13">
                                          <p:stCondLst>
                                            <p:cond delay="904"/>
                                          </p:stCondLst>
                                        </p:cTn>
                                        <p:tgtEl>
                                          <p:spTgt spid="27"/>
                                        </p:tgtEl>
                                      </p:cBhvr>
                                      <p:to x="100000" y="95000"/>
                                    </p:animScale>
                                    <p:animScale>
                                      <p:cBhvr>
                                        <p:cTn id="110" dur="83" decel="50000">
                                          <p:stCondLst>
                                            <p:cond delay="917"/>
                                          </p:stCondLst>
                                        </p:cTn>
                                        <p:tgtEl>
                                          <p:spTgt spid="27"/>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290">
                                          <p:stCondLst>
                                            <p:cond delay="0"/>
                                          </p:stCondLst>
                                        </p:cTn>
                                        <p:tgtEl>
                                          <p:spTgt spid="11"/>
                                        </p:tgtEl>
                                      </p:cBhvr>
                                    </p:animEffect>
                                    <p:anim calcmode="lin" valueType="num">
                                      <p:cBhvr>
                                        <p:cTn id="11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21" dur="13">
                                          <p:stCondLst>
                                            <p:cond delay="325"/>
                                          </p:stCondLst>
                                        </p:cTn>
                                        <p:tgtEl>
                                          <p:spTgt spid="11"/>
                                        </p:tgtEl>
                                      </p:cBhvr>
                                      <p:to x="100000" y="60000"/>
                                    </p:animScale>
                                    <p:animScale>
                                      <p:cBhvr>
                                        <p:cTn id="122" dur="83" decel="50000">
                                          <p:stCondLst>
                                            <p:cond delay="338"/>
                                          </p:stCondLst>
                                        </p:cTn>
                                        <p:tgtEl>
                                          <p:spTgt spid="11"/>
                                        </p:tgtEl>
                                      </p:cBhvr>
                                      <p:to x="100000" y="100000"/>
                                    </p:animScale>
                                    <p:animScale>
                                      <p:cBhvr>
                                        <p:cTn id="123" dur="13">
                                          <p:stCondLst>
                                            <p:cond delay="656"/>
                                          </p:stCondLst>
                                        </p:cTn>
                                        <p:tgtEl>
                                          <p:spTgt spid="11"/>
                                        </p:tgtEl>
                                      </p:cBhvr>
                                      <p:to x="100000" y="80000"/>
                                    </p:animScale>
                                    <p:animScale>
                                      <p:cBhvr>
                                        <p:cTn id="124" dur="83" decel="50000">
                                          <p:stCondLst>
                                            <p:cond delay="669"/>
                                          </p:stCondLst>
                                        </p:cTn>
                                        <p:tgtEl>
                                          <p:spTgt spid="11"/>
                                        </p:tgtEl>
                                      </p:cBhvr>
                                      <p:to x="100000" y="100000"/>
                                    </p:animScale>
                                    <p:animScale>
                                      <p:cBhvr>
                                        <p:cTn id="125" dur="13">
                                          <p:stCondLst>
                                            <p:cond delay="821"/>
                                          </p:stCondLst>
                                        </p:cTn>
                                        <p:tgtEl>
                                          <p:spTgt spid="11"/>
                                        </p:tgtEl>
                                      </p:cBhvr>
                                      <p:to x="100000" y="90000"/>
                                    </p:animScale>
                                    <p:animScale>
                                      <p:cBhvr>
                                        <p:cTn id="126" dur="83" decel="50000">
                                          <p:stCondLst>
                                            <p:cond delay="834"/>
                                          </p:stCondLst>
                                        </p:cTn>
                                        <p:tgtEl>
                                          <p:spTgt spid="11"/>
                                        </p:tgtEl>
                                      </p:cBhvr>
                                      <p:to x="100000" y="100000"/>
                                    </p:animScale>
                                    <p:animScale>
                                      <p:cBhvr>
                                        <p:cTn id="127" dur="13">
                                          <p:stCondLst>
                                            <p:cond delay="904"/>
                                          </p:stCondLst>
                                        </p:cTn>
                                        <p:tgtEl>
                                          <p:spTgt spid="11"/>
                                        </p:tgtEl>
                                      </p:cBhvr>
                                      <p:to x="100000" y="95000"/>
                                    </p:animScale>
                                    <p:animScale>
                                      <p:cBhvr>
                                        <p:cTn id="128" dur="83" decel="50000">
                                          <p:stCondLst>
                                            <p:cond delay="917"/>
                                          </p:stCondLst>
                                        </p:cTn>
                                        <p:tgtEl>
                                          <p:spTgt spid="11"/>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290">
                                          <p:stCondLst>
                                            <p:cond delay="0"/>
                                          </p:stCondLst>
                                        </p:cTn>
                                        <p:tgtEl>
                                          <p:spTgt spid="30"/>
                                        </p:tgtEl>
                                      </p:cBhvr>
                                    </p:animEffect>
                                    <p:anim calcmode="lin" valueType="num">
                                      <p:cBhvr>
                                        <p:cTn id="13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3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3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39" dur="13">
                                          <p:stCondLst>
                                            <p:cond delay="325"/>
                                          </p:stCondLst>
                                        </p:cTn>
                                        <p:tgtEl>
                                          <p:spTgt spid="30"/>
                                        </p:tgtEl>
                                      </p:cBhvr>
                                      <p:to x="100000" y="60000"/>
                                    </p:animScale>
                                    <p:animScale>
                                      <p:cBhvr>
                                        <p:cTn id="140" dur="83" decel="50000">
                                          <p:stCondLst>
                                            <p:cond delay="338"/>
                                          </p:stCondLst>
                                        </p:cTn>
                                        <p:tgtEl>
                                          <p:spTgt spid="30"/>
                                        </p:tgtEl>
                                      </p:cBhvr>
                                      <p:to x="100000" y="100000"/>
                                    </p:animScale>
                                    <p:animScale>
                                      <p:cBhvr>
                                        <p:cTn id="141" dur="13">
                                          <p:stCondLst>
                                            <p:cond delay="656"/>
                                          </p:stCondLst>
                                        </p:cTn>
                                        <p:tgtEl>
                                          <p:spTgt spid="30"/>
                                        </p:tgtEl>
                                      </p:cBhvr>
                                      <p:to x="100000" y="80000"/>
                                    </p:animScale>
                                    <p:animScale>
                                      <p:cBhvr>
                                        <p:cTn id="142" dur="83" decel="50000">
                                          <p:stCondLst>
                                            <p:cond delay="669"/>
                                          </p:stCondLst>
                                        </p:cTn>
                                        <p:tgtEl>
                                          <p:spTgt spid="30"/>
                                        </p:tgtEl>
                                      </p:cBhvr>
                                      <p:to x="100000" y="100000"/>
                                    </p:animScale>
                                    <p:animScale>
                                      <p:cBhvr>
                                        <p:cTn id="143" dur="13">
                                          <p:stCondLst>
                                            <p:cond delay="821"/>
                                          </p:stCondLst>
                                        </p:cTn>
                                        <p:tgtEl>
                                          <p:spTgt spid="30"/>
                                        </p:tgtEl>
                                      </p:cBhvr>
                                      <p:to x="100000" y="90000"/>
                                    </p:animScale>
                                    <p:animScale>
                                      <p:cBhvr>
                                        <p:cTn id="144" dur="83" decel="50000">
                                          <p:stCondLst>
                                            <p:cond delay="834"/>
                                          </p:stCondLst>
                                        </p:cTn>
                                        <p:tgtEl>
                                          <p:spTgt spid="30"/>
                                        </p:tgtEl>
                                      </p:cBhvr>
                                      <p:to x="100000" y="100000"/>
                                    </p:animScale>
                                    <p:animScale>
                                      <p:cBhvr>
                                        <p:cTn id="145" dur="13">
                                          <p:stCondLst>
                                            <p:cond delay="904"/>
                                          </p:stCondLst>
                                        </p:cTn>
                                        <p:tgtEl>
                                          <p:spTgt spid="30"/>
                                        </p:tgtEl>
                                      </p:cBhvr>
                                      <p:to x="100000" y="95000"/>
                                    </p:animScale>
                                    <p:animScale>
                                      <p:cBhvr>
                                        <p:cTn id="146" dur="83" decel="50000">
                                          <p:stCondLst>
                                            <p:cond delay="917"/>
                                          </p:stCondLst>
                                        </p:cTn>
                                        <p:tgtEl>
                                          <p:spTgt spid="30"/>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290">
                                          <p:stCondLst>
                                            <p:cond delay="0"/>
                                          </p:stCondLst>
                                        </p:cTn>
                                        <p:tgtEl>
                                          <p:spTgt spid="33"/>
                                        </p:tgtEl>
                                      </p:cBhvr>
                                    </p:animEffect>
                                    <p:anim calcmode="lin" valueType="num">
                                      <p:cBhvr>
                                        <p:cTn id="152"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157" dur="13">
                                          <p:stCondLst>
                                            <p:cond delay="325"/>
                                          </p:stCondLst>
                                        </p:cTn>
                                        <p:tgtEl>
                                          <p:spTgt spid="33"/>
                                        </p:tgtEl>
                                      </p:cBhvr>
                                      <p:to x="100000" y="60000"/>
                                    </p:animScale>
                                    <p:animScale>
                                      <p:cBhvr>
                                        <p:cTn id="158" dur="83" decel="50000">
                                          <p:stCondLst>
                                            <p:cond delay="338"/>
                                          </p:stCondLst>
                                        </p:cTn>
                                        <p:tgtEl>
                                          <p:spTgt spid="33"/>
                                        </p:tgtEl>
                                      </p:cBhvr>
                                      <p:to x="100000" y="100000"/>
                                    </p:animScale>
                                    <p:animScale>
                                      <p:cBhvr>
                                        <p:cTn id="159" dur="13">
                                          <p:stCondLst>
                                            <p:cond delay="656"/>
                                          </p:stCondLst>
                                        </p:cTn>
                                        <p:tgtEl>
                                          <p:spTgt spid="33"/>
                                        </p:tgtEl>
                                      </p:cBhvr>
                                      <p:to x="100000" y="80000"/>
                                    </p:animScale>
                                    <p:animScale>
                                      <p:cBhvr>
                                        <p:cTn id="160" dur="83" decel="50000">
                                          <p:stCondLst>
                                            <p:cond delay="669"/>
                                          </p:stCondLst>
                                        </p:cTn>
                                        <p:tgtEl>
                                          <p:spTgt spid="33"/>
                                        </p:tgtEl>
                                      </p:cBhvr>
                                      <p:to x="100000" y="100000"/>
                                    </p:animScale>
                                    <p:animScale>
                                      <p:cBhvr>
                                        <p:cTn id="161" dur="13">
                                          <p:stCondLst>
                                            <p:cond delay="821"/>
                                          </p:stCondLst>
                                        </p:cTn>
                                        <p:tgtEl>
                                          <p:spTgt spid="33"/>
                                        </p:tgtEl>
                                      </p:cBhvr>
                                      <p:to x="100000" y="90000"/>
                                    </p:animScale>
                                    <p:animScale>
                                      <p:cBhvr>
                                        <p:cTn id="162" dur="83" decel="50000">
                                          <p:stCondLst>
                                            <p:cond delay="834"/>
                                          </p:stCondLst>
                                        </p:cTn>
                                        <p:tgtEl>
                                          <p:spTgt spid="33"/>
                                        </p:tgtEl>
                                      </p:cBhvr>
                                      <p:to x="100000" y="100000"/>
                                    </p:animScale>
                                    <p:animScale>
                                      <p:cBhvr>
                                        <p:cTn id="163" dur="13">
                                          <p:stCondLst>
                                            <p:cond delay="904"/>
                                          </p:stCondLst>
                                        </p:cTn>
                                        <p:tgtEl>
                                          <p:spTgt spid="33"/>
                                        </p:tgtEl>
                                      </p:cBhvr>
                                      <p:to x="100000" y="95000"/>
                                    </p:animScale>
                                    <p:animScale>
                                      <p:cBhvr>
                                        <p:cTn id="164" dur="83" decel="50000">
                                          <p:stCondLst>
                                            <p:cond delay="917"/>
                                          </p:stCondLst>
                                        </p:cTn>
                                        <p:tgtEl>
                                          <p:spTgt spid="3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wipe(down)">
                                      <p:cBhvr>
                                        <p:cTn id="169" dur="290">
                                          <p:stCondLst>
                                            <p:cond delay="0"/>
                                          </p:stCondLst>
                                        </p:cTn>
                                        <p:tgtEl>
                                          <p:spTgt spid="14"/>
                                        </p:tgtEl>
                                      </p:cBhvr>
                                    </p:animEffect>
                                    <p:anim calcmode="lin" valueType="num">
                                      <p:cBhvr>
                                        <p:cTn id="17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7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7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5" dur="13">
                                          <p:stCondLst>
                                            <p:cond delay="325"/>
                                          </p:stCondLst>
                                        </p:cTn>
                                        <p:tgtEl>
                                          <p:spTgt spid="14"/>
                                        </p:tgtEl>
                                      </p:cBhvr>
                                      <p:to x="100000" y="60000"/>
                                    </p:animScale>
                                    <p:animScale>
                                      <p:cBhvr>
                                        <p:cTn id="176" dur="83" decel="50000">
                                          <p:stCondLst>
                                            <p:cond delay="338"/>
                                          </p:stCondLst>
                                        </p:cTn>
                                        <p:tgtEl>
                                          <p:spTgt spid="14"/>
                                        </p:tgtEl>
                                      </p:cBhvr>
                                      <p:to x="100000" y="100000"/>
                                    </p:animScale>
                                    <p:animScale>
                                      <p:cBhvr>
                                        <p:cTn id="177" dur="13">
                                          <p:stCondLst>
                                            <p:cond delay="656"/>
                                          </p:stCondLst>
                                        </p:cTn>
                                        <p:tgtEl>
                                          <p:spTgt spid="14"/>
                                        </p:tgtEl>
                                      </p:cBhvr>
                                      <p:to x="100000" y="80000"/>
                                    </p:animScale>
                                    <p:animScale>
                                      <p:cBhvr>
                                        <p:cTn id="178" dur="83" decel="50000">
                                          <p:stCondLst>
                                            <p:cond delay="669"/>
                                          </p:stCondLst>
                                        </p:cTn>
                                        <p:tgtEl>
                                          <p:spTgt spid="14"/>
                                        </p:tgtEl>
                                      </p:cBhvr>
                                      <p:to x="100000" y="100000"/>
                                    </p:animScale>
                                    <p:animScale>
                                      <p:cBhvr>
                                        <p:cTn id="179" dur="13">
                                          <p:stCondLst>
                                            <p:cond delay="821"/>
                                          </p:stCondLst>
                                        </p:cTn>
                                        <p:tgtEl>
                                          <p:spTgt spid="14"/>
                                        </p:tgtEl>
                                      </p:cBhvr>
                                      <p:to x="100000" y="90000"/>
                                    </p:animScale>
                                    <p:animScale>
                                      <p:cBhvr>
                                        <p:cTn id="180" dur="83" decel="50000">
                                          <p:stCondLst>
                                            <p:cond delay="834"/>
                                          </p:stCondLst>
                                        </p:cTn>
                                        <p:tgtEl>
                                          <p:spTgt spid="14"/>
                                        </p:tgtEl>
                                      </p:cBhvr>
                                      <p:to x="100000" y="100000"/>
                                    </p:animScale>
                                    <p:animScale>
                                      <p:cBhvr>
                                        <p:cTn id="181" dur="13">
                                          <p:stCondLst>
                                            <p:cond delay="904"/>
                                          </p:stCondLst>
                                        </p:cTn>
                                        <p:tgtEl>
                                          <p:spTgt spid="14"/>
                                        </p:tgtEl>
                                      </p:cBhvr>
                                      <p:to x="100000" y="95000"/>
                                    </p:animScale>
                                    <p:animScale>
                                      <p:cBhvr>
                                        <p:cTn id="182"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am the one who has seen the afflictions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that come from the rod of the L</a:t>
            </a:r>
            <a:r>
              <a:rPr lang="en-US" sz="2800" b="1" dirty="0">
                <a:effectLst>
                  <a:glow rad="127000">
                    <a:schemeClr val="tx1"/>
                  </a:glow>
                </a:effectLst>
                <a:latin typeface="Arial" charset="0"/>
                <a:ea typeface="ＭＳ Ｐゴシック" charset="0"/>
                <a:cs typeface="ＭＳ Ｐゴシック" charset="0"/>
              </a:rPr>
              <a:t>ORD</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anger.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He has led me into darkness,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shutting out all light.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3 </a:t>
            </a:r>
            <a:r>
              <a:rPr lang="en-US" sz="3200" b="1" dirty="0">
                <a:effectLst>
                  <a:glow rad="127000">
                    <a:schemeClr val="tx1"/>
                  </a:glow>
                </a:effectLst>
                <a:latin typeface="Arial" charset="0"/>
                <a:ea typeface="ＭＳ Ｐゴシック" charset="0"/>
                <a:cs typeface="ＭＳ Ｐゴシック" charset="0"/>
              </a:rPr>
              <a:t>He has turned his hand against 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again and again, all day long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45399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 has made my skin and flesh grow old.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broken my bones.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5 </a:t>
            </a:r>
            <a:r>
              <a:rPr lang="en-US" sz="3200" b="1" dirty="0">
                <a:effectLst>
                  <a:glow rad="127000">
                    <a:schemeClr val="tx1"/>
                  </a:glow>
                </a:effectLst>
                <a:latin typeface="Arial" charset="0"/>
                <a:ea typeface="ＭＳ Ｐゴシック" charset="0"/>
                <a:cs typeface="ＭＳ Ｐゴシック" charset="0"/>
              </a:rPr>
              <a:t>He has besieged and surrounded 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with anguish and distress.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6 </a:t>
            </a:r>
            <a:r>
              <a:rPr lang="en-US" sz="3200" b="1" dirty="0">
                <a:effectLst>
                  <a:glow rad="127000">
                    <a:schemeClr val="tx1"/>
                  </a:glow>
                </a:effectLst>
                <a:latin typeface="Arial" charset="0"/>
                <a:ea typeface="ＭＳ Ｐゴシック" charset="0"/>
                <a:cs typeface="ＭＳ Ｐゴシック" charset="0"/>
              </a:rPr>
              <a:t>He has buried me in a dark place,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those long dead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3:4-6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6616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 has walled me in, and I cannot escape.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bound me in heavy chains.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8 </a:t>
            </a:r>
            <a:r>
              <a:rPr lang="en-US" sz="3200" b="1" dirty="0">
                <a:effectLst>
                  <a:glow rad="127000">
                    <a:schemeClr val="tx1"/>
                  </a:glow>
                </a:effectLst>
                <a:latin typeface="Arial" charset="0"/>
                <a:ea typeface="ＭＳ Ｐゴシック" charset="0"/>
                <a:cs typeface="ＭＳ Ｐゴシック" charset="0"/>
              </a:rPr>
              <a:t>And though I cry and shout,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shut out my prayers.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 </a:t>
            </a:r>
            <a:r>
              <a:rPr lang="en-US" sz="3200" b="1" dirty="0">
                <a:effectLst>
                  <a:glow rad="127000">
                    <a:schemeClr val="tx1"/>
                  </a:glow>
                </a:effectLst>
                <a:latin typeface="Arial" charset="0"/>
                <a:ea typeface="ＭＳ Ｐゴシック" charset="0"/>
                <a:cs typeface="ＭＳ Ｐゴシック" charset="0"/>
              </a:rPr>
              <a:t>He has blocked my way with a high stone wall;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made my road crooked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3:7-9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6891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680821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I remember my affliction and my wandering,</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 bitterness and the gall.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20</a:t>
            </a:r>
            <a:r>
              <a:rPr lang="en-SG" sz="3200" b="1" dirty="0">
                <a:effectLst>
                  <a:glow rad="127000">
                    <a:schemeClr val="tx1"/>
                  </a:glow>
                </a:effectLst>
                <a:latin typeface="Arial" charset="0"/>
                <a:ea typeface="ＭＳ Ｐゴシック" charset="0"/>
                <a:cs typeface="ＭＳ Ｐゴシック" charset="0"/>
              </a:rPr>
              <a:t>I well remember them,</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and my soul is downcast within me.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21</a:t>
            </a:r>
            <a:r>
              <a:rPr lang="en-SG" sz="3200" b="1" dirty="0">
                <a:effectLst>
                  <a:glow rad="127000">
                    <a:schemeClr val="tx1"/>
                  </a:glow>
                </a:effectLst>
                <a:latin typeface="Arial" charset="0"/>
                <a:ea typeface="ＭＳ Ｐゴシック" charset="0"/>
                <a:cs typeface="ＭＳ Ｐゴシック" charset="0"/>
              </a:rPr>
              <a:t>Yet this I call to mind</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and therefore I have hope: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solidFill>
                  <a:srgbClr val="FFFF00"/>
                </a:solidFill>
                <a:effectLst>
                  <a:glow rad="127000">
                    <a:schemeClr val="tx1"/>
                  </a:glow>
                </a:effectLst>
                <a:latin typeface="Arial" charset="0"/>
                <a:ea typeface="ＭＳ Ｐゴシック" charset="0"/>
                <a:cs typeface="ＭＳ Ｐゴシック" charset="0"/>
              </a:rPr>
              <a:t>22</a:t>
            </a:r>
            <a:r>
              <a:rPr lang="en-SG" sz="3200" b="1" dirty="0">
                <a:solidFill>
                  <a:srgbClr val="FFFF00"/>
                </a:solidFill>
                <a:effectLst>
                  <a:glow rad="127000">
                    <a:schemeClr val="tx1"/>
                  </a:glow>
                </a:effectLst>
                <a:latin typeface="Arial" charset="0"/>
                <a:ea typeface="ＭＳ Ｐゴシック" charset="0"/>
                <a:cs typeface="ＭＳ Ｐゴシック" charset="0"/>
              </a:rPr>
              <a:t>Because of the </a:t>
            </a:r>
            <a:r>
              <a:rPr lang="en-SG" sz="2800" b="1" dirty="0">
                <a:solidFill>
                  <a:srgbClr val="FFFF00"/>
                </a:solidFill>
                <a:effectLst>
                  <a:glow rad="127000">
                    <a:schemeClr val="tx1"/>
                  </a:glow>
                </a:effectLst>
                <a:latin typeface="Arial" charset="0"/>
                <a:ea typeface="ＭＳ Ｐゴシック" charset="0"/>
                <a:cs typeface="ＭＳ Ｐゴシック" charset="0"/>
              </a:rPr>
              <a:t>LORD</a:t>
            </a:r>
            <a:r>
              <a:rPr lang="uk-UA" sz="2800" b="1" dirty="0">
                <a:solidFill>
                  <a:srgbClr val="FFFF00"/>
                </a:solidFill>
                <a:effectLst>
                  <a:glow rad="127000">
                    <a:schemeClr val="tx1"/>
                  </a:glow>
                </a:effectLst>
                <a:latin typeface="Arial" charset="0"/>
                <a:ea typeface="ＭＳ Ｐゴシック" charset="0"/>
                <a:cs typeface="ＭＳ Ｐゴシック" charset="0"/>
              </a:rPr>
              <a:t>'</a:t>
            </a:r>
            <a:r>
              <a:rPr lang="en-SG" sz="2800" b="1" dirty="0">
                <a:solidFill>
                  <a:srgbClr val="FFFF00"/>
                </a:solidFill>
                <a:effectLst>
                  <a:glow rad="127000">
                    <a:schemeClr val="tx1"/>
                  </a:glow>
                </a:effectLst>
                <a:latin typeface="Arial" charset="0"/>
                <a:ea typeface="ＭＳ Ｐゴシック" charset="0"/>
                <a:cs typeface="ＭＳ Ｐゴシック" charset="0"/>
              </a:rPr>
              <a:t>s</a:t>
            </a:r>
            <a:r>
              <a:rPr lang="en-SG" sz="3200" b="1" dirty="0">
                <a:solidFill>
                  <a:srgbClr val="FFFF00"/>
                </a:solidFill>
                <a:effectLst>
                  <a:glow rad="127000">
                    <a:schemeClr val="tx1"/>
                  </a:glow>
                </a:effectLst>
                <a:latin typeface="Arial" charset="0"/>
                <a:ea typeface="ＭＳ Ｐゴシック" charset="0"/>
                <a:cs typeface="ＭＳ Ｐゴシック" charset="0"/>
              </a:rPr>
              <a:t> great love </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we are not consumed,</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for his compassions never fail. </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baseline="30000" dirty="0">
                <a:solidFill>
                  <a:srgbClr val="FFFF00"/>
                </a:solidFill>
                <a:effectLst>
                  <a:glow rad="127000">
                    <a:schemeClr val="tx1"/>
                  </a:glow>
                </a:effectLst>
                <a:latin typeface="Arial" charset="0"/>
                <a:ea typeface="ＭＳ Ｐゴシック" charset="0"/>
                <a:cs typeface="ＭＳ Ｐゴシック" charset="0"/>
              </a:rPr>
              <a:t>23</a:t>
            </a:r>
            <a:r>
              <a:rPr lang="en-SG" sz="3200" b="1" dirty="0">
                <a:solidFill>
                  <a:srgbClr val="FFFF00"/>
                </a:solidFill>
                <a:effectLst>
                  <a:glow rad="127000">
                    <a:schemeClr val="tx1"/>
                  </a:glow>
                </a:effectLst>
                <a:latin typeface="Arial" charset="0"/>
                <a:ea typeface="ＭＳ Ｐゴシック" charset="0"/>
                <a:cs typeface="ＭＳ Ｐゴシック" charset="0"/>
              </a:rPr>
              <a:t>They are new every morning;</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great is your faithfulness.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24</a:t>
            </a:r>
            <a:r>
              <a:rPr lang="en-SG" sz="3200" b="1" dirty="0">
                <a:effectLst>
                  <a:glow rad="127000">
                    <a:schemeClr val="tx1"/>
                  </a:glow>
                </a:effectLst>
                <a:latin typeface="Arial" charset="0"/>
                <a:ea typeface="ＭＳ Ｐゴシック" charset="0"/>
                <a:cs typeface="ＭＳ Ｐゴシック" charset="0"/>
              </a:rPr>
              <a:t>I say to myself, </a:t>
            </a:r>
            <a:r>
              <a:rPr lang="uk-UA"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is my portion;</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therefore I will wait for him</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Lam 3:19-24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952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8640"/>
            <a:ext cx="9144000" cy="626469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is good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to those whose hope is in him,</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to the one who seeks him;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26</a:t>
            </a:r>
            <a:r>
              <a:rPr lang="en-SG" sz="3200" b="1" dirty="0">
                <a:effectLst>
                  <a:glow rad="127000">
                    <a:schemeClr val="tx1"/>
                  </a:glow>
                </a:effectLst>
                <a:latin typeface="Arial" charset="0"/>
                <a:ea typeface="ＭＳ Ｐゴシック" charset="0"/>
                <a:cs typeface="ＭＳ Ｐゴシック" charset="0"/>
              </a:rPr>
              <a:t>it is good to wait quietly</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for the salvation of 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27</a:t>
            </a:r>
            <a:r>
              <a:rPr lang="en-SG" sz="3200" b="1" dirty="0">
                <a:effectLst>
                  <a:glow rad="127000">
                    <a:schemeClr val="tx1"/>
                  </a:glow>
                </a:effectLst>
                <a:latin typeface="Arial" charset="0"/>
                <a:ea typeface="ＭＳ Ｐゴシック" charset="0"/>
                <a:cs typeface="ＭＳ Ｐゴシック" charset="0"/>
              </a:rPr>
              <a:t>It is good for a man to bear the yoke</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while he is young.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28</a:t>
            </a:r>
            <a:r>
              <a:rPr lang="en-SG" sz="3200" b="1" dirty="0">
                <a:effectLst>
                  <a:glow rad="127000">
                    <a:schemeClr val="tx1"/>
                  </a:glow>
                </a:effectLst>
                <a:latin typeface="Arial" charset="0"/>
                <a:ea typeface="ＭＳ Ｐゴシック" charset="0"/>
                <a:cs typeface="ＭＳ Ｐゴシック" charset="0"/>
              </a:rPr>
              <a:t>Let him sit alone in silence,</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for 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has laid it on him.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29</a:t>
            </a:r>
            <a:r>
              <a:rPr lang="en-SG" sz="3200" b="1" dirty="0">
                <a:effectLst>
                  <a:glow rad="127000">
                    <a:schemeClr val="tx1"/>
                  </a:glow>
                </a:effectLst>
                <a:latin typeface="Arial" charset="0"/>
                <a:ea typeface="ＭＳ Ｐゴシック" charset="0"/>
                <a:cs typeface="ＭＳ Ｐゴシック" charset="0"/>
              </a:rPr>
              <a:t>Let him bury his face in the dust—</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there may yet be hope.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3:25-29 </a:t>
            </a:r>
            <a:r>
              <a:rPr lang="en-US" sz="2800" b="1" dirty="0">
                <a:effectLst>
                  <a:glow rad="127000">
                    <a:schemeClr val="tx1"/>
                  </a:glow>
                </a:effectLst>
                <a:latin typeface="Arial" charset="0"/>
                <a:ea typeface="ＭＳ Ｐゴシック" charset="0"/>
                <a:cs typeface="ＭＳ Ｐゴシック" charset="0"/>
              </a:rPr>
              <a:t>NLT)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8951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sunrise over Haiti.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Title 3"/>
          <p:cNvSpPr>
            <a:spLocks noGrp="1"/>
          </p:cNvSpPr>
          <p:nvPr>
            <p:ph type="title" idx="4294967295"/>
          </p:nvPr>
        </p:nvSpPr>
        <p:spPr>
          <a:xfrm>
            <a:off x="683568" y="2780928"/>
            <a:ext cx="7772400" cy="2592387"/>
          </a:xfrm>
        </p:spPr>
        <p:txBody>
          <a:bodyPr/>
          <a:lstStyle/>
          <a:p>
            <a:r>
              <a:rPr lang="en-US" sz="6600" b="1">
                <a:latin typeface="Arial" charset="0"/>
                <a:ea typeface="ＭＳ Ｐゴシック" charset="0"/>
              </a:rPr>
              <a:t>Great is Thy Faithfulness </a:t>
            </a:r>
            <a:br>
              <a:rPr lang="en-US" sz="6600" b="1">
                <a:latin typeface="Arial" charset="0"/>
                <a:ea typeface="ＭＳ Ｐゴシック" charset="0"/>
              </a:rPr>
            </a:br>
            <a:r>
              <a:rPr lang="en-US" sz="5400" b="1">
                <a:latin typeface="Arial" charset="0"/>
                <a:ea typeface="ＭＳ Ｐゴシック" charset="0"/>
              </a:rPr>
              <a:t>(Lamentations 3:22-23)</a:t>
            </a:r>
          </a:p>
        </p:txBody>
      </p:sp>
      <p:pic>
        <p:nvPicPr>
          <p:cNvPr id="4" name="01 Great Is Thy Faithfulness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3928" y="5496520"/>
            <a:ext cx="812800" cy="812800"/>
          </a:xfrm>
          <a:prstGeom prst="rect">
            <a:avLst/>
          </a:prstGeom>
        </p:spPr>
      </p:pic>
    </p:spTree>
    <p:extLst>
      <p:ext uri="{BB962C8B-B14F-4D97-AF65-F5344CB8AC3E}">
        <p14:creationId xmlns:p14="http://schemas.microsoft.com/office/powerpoint/2010/main" val="404695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2/6</a:t>
            </a:r>
          </a:p>
        </p:txBody>
      </p:sp>
      <p:pic>
        <p:nvPicPr>
          <p:cNvPr id="148482" name="Picture 3"/>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152400" y="330200"/>
            <a:ext cx="87693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Morning by morning new mercies I see!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All I have needed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Thy hand hath provided;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Lord, unto me! </a:t>
            </a:r>
          </a:p>
        </p:txBody>
      </p:sp>
    </p:spTree>
    <p:extLst>
      <p:ext uri="{BB962C8B-B14F-4D97-AF65-F5344CB8AC3E}">
        <p14:creationId xmlns:p14="http://schemas.microsoft.com/office/powerpoint/2010/main" val="265407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3/6</a:t>
            </a:r>
          </a:p>
        </p:txBody>
      </p:sp>
      <p:pic>
        <p:nvPicPr>
          <p:cNvPr id="149506" name="Picture 3" descr="Landscape 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80988" y="928688"/>
            <a:ext cx="86931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Summer and winter</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and springtime and harvest,</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Sun, moon and stars </a:t>
            </a:r>
            <a:br>
              <a:rPr lang="en-US" sz="36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in their courses above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Join with all nature in manifold witness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To Thy great faithfulness, </a:t>
            </a:r>
            <a:br>
              <a:rPr lang="en-US" sz="36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mercy and love</a:t>
            </a:r>
          </a:p>
        </p:txBody>
      </p:sp>
    </p:spTree>
    <p:extLst>
      <p:ext uri="{BB962C8B-B14F-4D97-AF65-F5344CB8AC3E}">
        <p14:creationId xmlns:p14="http://schemas.microsoft.com/office/powerpoint/2010/main" val="901158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4/6</a:t>
            </a:r>
          </a:p>
        </p:txBody>
      </p:sp>
      <p:pic>
        <p:nvPicPr>
          <p:cNvPr id="150530" name="Picture 3" descr="5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152400" y="482600"/>
            <a:ext cx="87693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Morning by morning new mercies I see!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All I have needed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Thy hand hath provided;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Lord, unto me! </a:t>
            </a:r>
          </a:p>
        </p:txBody>
      </p:sp>
    </p:spTree>
    <p:extLst>
      <p:ext uri="{BB962C8B-B14F-4D97-AF65-F5344CB8AC3E}">
        <p14:creationId xmlns:p14="http://schemas.microsoft.com/office/powerpoint/2010/main" val="216771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oes evil exist?">
            <a:extLst>
              <a:ext uri="{FF2B5EF4-FFF2-40B4-BE49-F238E27FC236}">
                <a16:creationId xmlns:a16="http://schemas.microsoft.com/office/drawing/2014/main" id="{A7DE3458-9259-7E4B-9F4C-65BB0B4C2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10"/>
          <a:stretch/>
        </p:blipFill>
        <p:spPr bwMode="auto">
          <a:xfrm>
            <a:off x="4170556" y="855663"/>
            <a:ext cx="4973444"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04"/>
            <a:ext cx="4192860" cy="6779941"/>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Does </a:t>
            </a:r>
            <a:br>
              <a:rPr lang="en-US" sz="5400" b="1" dirty="0">
                <a:effectLst>
                  <a:glow rad="127000">
                    <a:schemeClr val="tx1"/>
                  </a:glow>
                </a:effectLst>
                <a:latin typeface="Arial" charset="0"/>
                <a:ea typeface="ＭＳ Ｐゴシック" charset="0"/>
                <a:cs typeface="ＭＳ Ｐゴシック" charset="0"/>
              </a:rPr>
            </a:br>
            <a:r>
              <a:rPr lang="en-US" sz="9600" b="1" dirty="0">
                <a:effectLst>
                  <a:glow rad="127000">
                    <a:schemeClr val="tx1"/>
                  </a:glow>
                </a:effectLst>
                <a:latin typeface="Chalkduster" panose="03050602040202020205" pitchFamily="66" charset="77"/>
                <a:ea typeface="ＭＳ Ｐゴシック" charset="0"/>
                <a:cs typeface="ＭＳ Ｐゴシック" charset="0"/>
              </a:rPr>
              <a:t>evil</a:t>
            </a:r>
            <a:r>
              <a:rPr lang="en-US" sz="5400" b="1" dirty="0">
                <a:effectLst>
                  <a:glow rad="127000">
                    <a:schemeClr val="tx1"/>
                  </a:glow>
                </a:effectLst>
                <a:latin typeface="Arial" charset="0"/>
                <a:ea typeface="ＭＳ Ｐゴシック" charset="0"/>
                <a:cs typeface="ＭＳ Ｐゴシック" charset="0"/>
              </a:rPr>
              <a:t> exist?</a:t>
            </a:r>
          </a:p>
        </p:txBody>
      </p:sp>
    </p:spTree>
    <p:extLst>
      <p:ext uri="{BB962C8B-B14F-4D97-AF65-F5344CB8AC3E}">
        <p14:creationId xmlns:p14="http://schemas.microsoft.com/office/powerpoint/2010/main" val="264586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5/6</a:t>
            </a:r>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1225550" y="1676400"/>
            <a:ext cx="6762750" cy="44862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Pardon for sin and </a:t>
            </a:r>
            <a:br>
              <a:rPr lang="en-US" sz="36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a peace that endureth;</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Thine own dear presence </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to cheer and to guide.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Strength for today </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and bright hope for tomorrow;</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Blessings all mine,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with ten thousand beside! </a:t>
            </a:r>
          </a:p>
        </p:txBody>
      </p:sp>
    </p:spTree>
    <p:extLst>
      <p:ext uri="{BB962C8B-B14F-4D97-AF65-F5344CB8AC3E}">
        <p14:creationId xmlns:p14="http://schemas.microsoft.com/office/powerpoint/2010/main" val="399564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6/6</a:t>
            </a:r>
          </a:p>
        </p:txBody>
      </p:sp>
      <p:pic>
        <p:nvPicPr>
          <p:cNvPr id="152578"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222250" y="457200"/>
            <a:ext cx="87693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Morning by morning new mercies I see!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All I have needed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Thy hand hath provided;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Lord, unto me! </a:t>
            </a:r>
          </a:p>
        </p:txBody>
      </p:sp>
    </p:spTree>
    <p:extLst>
      <p:ext uri="{BB962C8B-B14F-4D97-AF65-F5344CB8AC3E}">
        <p14:creationId xmlns:p14="http://schemas.microsoft.com/office/powerpoint/2010/main" val="62859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6" name="TextBox 5">
            <a:extLst>
              <a:ext uri="{FF2B5EF4-FFF2-40B4-BE49-F238E27FC236}">
                <a16:creationId xmlns:a16="http://schemas.microsoft.com/office/drawing/2014/main" id="{25B615D7-CA3E-F248-9E2C-F7C7D05464AE}"/>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7" name="TextBox 6">
            <a:extLst>
              <a:ext uri="{FF2B5EF4-FFF2-40B4-BE49-F238E27FC236}">
                <a16:creationId xmlns:a16="http://schemas.microsoft.com/office/drawing/2014/main" id="{C57A8F61-9F8D-1E4C-BBA2-8EB315C7510C}"/>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8" name="TextBox 7">
            <a:extLst>
              <a:ext uri="{FF2B5EF4-FFF2-40B4-BE49-F238E27FC236}">
                <a16:creationId xmlns:a16="http://schemas.microsoft.com/office/drawing/2014/main" id="{97A04833-76AB-8744-A102-96ACF2EFBCF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56FDC41F-25A4-3F4A-B458-2A5CB1A6A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A98443-0E8F-3F43-B682-253C5647FF67}"/>
              </a:ext>
            </a:extLst>
          </p:cNvPr>
          <p:cNvSpPr txBox="1">
            <a:spLocks noChangeAspect="1"/>
          </p:cNvSpPr>
          <p:nvPr/>
        </p:nvSpPr>
        <p:spPr>
          <a:xfrm rot="21006683">
            <a:off x="907590" y="4680225"/>
            <a:ext cx="662236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have misplaced hope—or is it in God alone?</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3360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660448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5508104" y="1052736"/>
            <a:ext cx="172819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386919004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DB01A33D-B470-2441-9FD2-BD62FD0F1527}"/>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E44C13C-59EF-D145-BB46-A21A63A683E4}"/>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9" name="TextBox 8">
            <a:extLst>
              <a:ext uri="{FF2B5EF4-FFF2-40B4-BE49-F238E27FC236}">
                <a16:creationId xmlns:a16="http://schemas.microsoft.com/office/drawing/2014/main" id="{FFE60573-8F9B-144F-BBA9-637E4E1BF44D}"/>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0" name="TextBox 9">
            <a:extLst>
              <a:ext uri="{FF2B5EF4-FFF2-40B4-BE49-F238E27FC236}">
                <a16:creationId xmlns:a16="http://schemas.microsoft.com/office/drawing/2014/main" id="{5E5D665C-01AA-0F4A-A9BF-FE0984595BB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1" name="TextBox 10">
            <a:extLst>
              <a:ext uri="{FF2B5EF4-FFF2-40B4-BE49-F238E27FC236}">
                <a16:creationId xmlns:a16="http://schemas.microsoft.com/office/drawing/2014/main" id="{CD6E2D9A-11C1-A048-A71B-07EA5E96A9F9}"/>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465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How the gold has lost its luster!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Even the finest gold has become dull.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sacred gemstones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lie scattered in the streets!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56632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See how the precious children of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worth their weight in fine gold,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are now treated like pots of clay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made by a common potter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45547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Even the jackals feed their young,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not my people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ignore their children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cries,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ostriches in the desert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92142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54278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Not a king in all the earth—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 one in all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would have believed that an enemy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could march through the gates of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13 </a:t>
            </a:r>
            <a:r>
              <a:rPr lang="en-US" sz="3200" b="1" dirty="0">
                <a:effectLst>
                  <a:glow rad="127000">
                    <a:schemeClr val="tx1"/>
                  </a:glow>
                </a:effectLst>
                <a:latin typeface="Arial" charset="0"/>
                <a:ea typeface="ＭＳ Ｐゴシック" charset="0"/>
                <a:cs typeface="ＭＳ Ｐゴシック" charset="0"/>
              </a:rPr>
              <a:t>Yet it happened because of </a:t>
            </a:r>
            <a:r>
              <a:rPr lang="en-US" sz="3200" b="1" dirty="0">
                <a:solidFill>
                  <a:srgbClr val="FFFF00"/>
                </a:solidFill>
                <a:effectLst>
                  <a:glow rad="127000">
                    <a:schemeClr val="tx1"/>
                  </a:glow>
                </a:effectLst>
                <a:latin typeface="Arial" charset="0"/>
                <a:ea typeface="ＭＳ Ｐゴシック" charset="0"/>
                <a:cs typeface="ＭＳ Ｐゴシック" charset="0"/>
              </a:rPr>
              <a:t>the sins of her prophets and the sins of her priests</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who defiled the city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by shedding innocent blood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4:12-13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901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13794"/>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"Our king—the </a:t>
            </a:r>
            <a:r>
              <a:rPr lang="en-US" sz="2800" b="1" dirty="0">
                <a:effectLst>
                  <a:glow rad="127000">
                    <a:schemeClr val="tx1"/>
                  </a:glow>
                </a:effectLst>
                <a:latin typeface="Arial" charset="0"/>
                <a:ea typeface="ＭＳ Ｐゴシック" charset="0"/>
                <a:cs typeface="ＭＳ Ｐゴシック" charset="0"/>
              </a:rPr>
              <a:t>LORD’s</a:t>
            </a:r>
            <a:r>
              <a:rPr lang="en-US" sz="3200" b="1" dirty="0">
                <a:effectLst>
                  <a:glow rad="127000">
                    <a:schemeClr val="tx1"/>
                  </a:glow>
                </a:effectLst>
                <a:latin typeface="Arial" charset="0"/>
                <a:ea typeface="ＭＳ Ｐゴシック" charset="0"/>
                <a:cs typeface="ＭＳ Ｐゴシック" charset="0"/>
              </a:rPr>
              <a:t> anointed, the very life of our nation— was caught in their snares.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had thought that his shadow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would protect us against any nation on earth!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4:20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Who was King Zedekiah in the Old Testament? - BibleAsk">
            <a:extLst>
              <a:ext uri="{FF2B5EF4-FFF2-40B4-BE49-F238E27FC236}">
                <a16:creationId xmlns:a16="http://schemas.microsoft.com/office/drawing/2014/main" id="{13AF0697-FC0A-EB8B-4C5B-0585C00CB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231" y="2568820"/>
            <a:ext cx="66040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174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2DE231-9E05-944B-9B9C-5E40B3240BBA}"/>
              </a:ext>
            </a:extLst>
          </p:cNvPr>
          <p:cNvGrpSpPr/>
          <p:nvPr/>
        </p:nvGrpSpPr>
        <p:grpSpPr>
          <a:xfrm>
            <a:off x="10621" y="116632"/>
            <a:ext cx="9144000" cy="4379231"/>
            <a:chOff x="10621" y="116632"/>
            <a:chExt cx="9144000" cy="4379231"/>
          </a:xfrm>
        </p:grpSpPr>
        <p:pic>
          <p:nvPicPr>
            <p:cNvPr id="2" name="Picture 1"/>
            <p:cNvPicPr>
              <a:picLocks noChangeAspect="1"/>
            </p:cNvPicPr>
            <p:nvPr/>
          </p:nvPicPr>
          <p:blipFill>
            <a:blip r:embed="rId3"/>
            <a:stretch>
              <a:fillRect/>
            </a:stretch>
          </p:blipFill>
          <p:spPr>
            <a:xfrm>
              <a:off x="10621" y="116632"/>
              <a:ext cx="9144000" cy="4379231"/>
            </a:xfrm>
            <a:prstGeom prst="rect">
              <a:avLst/>
            </a:prstGeom>
          </p:spPr>
        </p:pic>
        <p:pic>
          <p:nvPicPr>
            <p:cNvPr id="8" name="Picture 7">
              <a:extLst>
                <a:ext uri="{FF2B5EF4-FFF2-40B4-BE49-F238E27FC236}">
                  <a16:creationId xmlns:a16="http://schemas.microsoft.com/office/drawing/2014/main" id="{503B9C01-8143-534A-ACA0-D2F8DC87919B}"/>
                </a:ext>
              </a:extLst>
            </p:cNvPr>
            <p:cNvPicPr>
              <a:picLocks noChangeAspect="1"/>
            </p:cNvPicPr>
            <p:nvPr/>
          </p:nvPicPr>
          <p:blipFill rotWithShape="1">
            <a:blip r:embed="rId3"/>
            <a:srcRect l="33664" t="29167" r="54507" b="54791"/>
            <a:stretch/>
          </p:blipFill>
          <p:spPr>
            <a:xfrm>
              <a:off x="2921620" y="2123103"/>
              <a:ext cx="1081669" cy="702527"/>
            </a:xfrm>
            <a:prstGeom prst="rect">
              <a:avLst/>
            </a:prstGeom>
          </p:spPr>
        </p:pic>
        <p:pic>
          <p:nvPicPr>
            <p:cNvPr id="9" name="Picture 8">
              <a:extLst>
                <a:ext uri="{FF2B5EF4-FFF2-40B4-BE49-F238E27FC236}">
                  <a16:creationId xmlns:a16="http://schemas.microsoft.com/office/drawing/2014/main" id="{98BA89B6-984A-E549-B84F-F62FD44AAFB6}"/>
                </a:ext>
              </a:extLst>
            </p:cNvPr>
            <p:cNvPicPr>
              <a:picLocks noChangeAspect="1"/>
            </p:cNvPicPr>
            <p:nvPr/>
          </p:nvPicPr>
          <p:blipFill rotWithShape="1">
            <a:blip r:embed="rId3"/>
            <a:srcRect l="50128" t="29462" r="35964" b="55218"/>
            <a:stretch/>
          </p:blipFill>
          <p:spPr>
            <a:xfrm>
              <a:off x="4682980" y="2123102"/>
              <a:ext cx="1271771" cy="670885"/>
            </a:xfrm>
            <a:prstGeom prst="rect">
              <a:avLst/>
            </a:prstGeom>
          </p:spPr>
        </p:pic>
        <p:pic>
          <p:nvPicPr>
            <p:cNvPr id="10" name="Picture 9">
              <a:extLst>
                <a:ext uri="{FF2B5EF4-FFF2-40B4-BE49-F238E27FC236}">
                  <a16:creationId xmlns:a16="http://schemas.microsoft.com/office/drawing/2014/main" id="{A5805E20-2081-7942-9960-5C29A5C30618}"/>
                </a:ext>
              </a:extLst>
            </p:cNvPr>
            <p:cNvPicPr>
              <a:picLocks noChangeAspect="1"/>
            </p:cNvPicPr>
            <p:nvPr/>
          </p:nvPicPr>
          <p:blipFill rotWithShape="1">
            <a:blip r:embed="rId3"/>
            <a:srcRect l="79884" t="1876" r="927" b="77200"/>
            <a:stretch/>
          </p:blipFill>
          <p:spPr>
            <a:xfrm>
              <a:off x="7166312" y="3468029"/>
              <a:ext cx="1754664" cy="916323"/>
            </a:xfrm>
            <a:prstGeom prst="rect">
              <a:avLst/>
            </a:prstGeom>
          </p:spPr>
        </p:pic>
        <p:pic>
          <p:nvPicPr>
            <p:cNvPr id="11" name="Picture 10">
              <a:extLst>
                <a:ext uri="{FF2B5EF4-FFF2-40B4-BE49-F238E27FC236}">
                  <a16:creationId xmlns:a16="http://schemas.microsoft.com/office/drawing/2014/main" id="{2F961354-17C2-CA4F-B507-29C48EBF5316}"/>
                </a:ext>
              </a:extLst>
            </p:cNvPr>
            <p:cNvPicPr>
              <a:picLocks noChangeAspect="1"/>
            </p:cNvPicPr>
            <p:nvPr/>
          </p:nvPicPr>
          <p:blipFill rotWithShape="1">
            <a:blip r:embed="rId3"/>
            <a:srcRect l="858" t="2429" r="83410" b="77039"/>
            <a:stretch/>
          </p:blipFill>
          <p:spPr>
            <a:xfrm>
              <a:off x="129333" y="3452769"/>
              <a:ext cx="1438507" cy="899142"/>
            </a:xfrm>
            <a:prstGeom prst="rect">
              <a:avLst/>
            </a:prstGeom>
          </p:spPr>
        </p:pic>
      </p:grpSp>
      <p:sp>
        <p:nvSpPr>
          <p:cNvPr id="900098" name="Rectangle 2"/>
          <p:cNvSpPr>
            <a:spLocks noGrp="1" noChangeArrowheads="1"/>
          </p:cNvSpPr>
          <p:nvPr>
            <p:ph type="ctrTitle"/>
          </p:nvPr>
        </p:nvSpPr>
        <p:spPr>
          <a:xfrm>
            <a:off x="1630293" y="3609876"/>
            <a:ext cx="5832648" cy="769349"/>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TextBox 2">
            <a:extLst>
              <a:ext uri="{FF2B5EF4-FFF2-40B4-BE49-F238E27FC236}">
                <a16:creationId xmlns:a16="http://schemas.microsoft.com/office/drawing/2014/main" id="{ABD89624-04E2-BF4B-B156-A84FD707EF79}"/>
              </a:ext>
            </a:extLst>
          </p:cNvPr>
          <p:cNvSpPr txBox="1"/>
          <p:nvPr/>
        </p:nvSpPr>
        <p:spPr>
          <a:xfrm>
            <a:off x="-14150" y="3285505"/>
            <a:ext cx="145265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Death</a:t>
            </a:r>
          </a:p>
        </p:txBody>
      </p:sp>
      <p:sp>
        <p:nvSpPr>
          <p:cNvPr id="5" name="TextBox 4">
            <a:extLst>
              <a:ext uri="{FF2B5EF4-FFF2-40B4-BE49-F238E27FC236}">
                <a16:creationId xmlns:a16="http://schemas.microsoft.com/office/drawing/2014/main" id="{BDC3C57F-1631-E740-8035-B9CD8468AEE6}"/>
              </a:ext>
            </a:extLst>
          </p:cNvPr>
          <p:cNvSpPr txBox="1"/>
          <p:nvPr/>
        </p:nvSpPr>
        <p:spPr>
          <a:xfrm>
            <a:off x="2818260"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a:t>
            </a:r>
          </a:p>
        </p:txBody>
      </p:sp>
      <p:sp>
        <p:nvSpPr>
          <p:cNvPr id="6" name="TextBox 5">
            <a:extLst>
              <a:ext uri="{FF2B5EF4-FFF2-40B4-BE49-F238E27FC236}">
                <a16:creationId xmlns:a16="http://schemas.microsoft.com/office/drawing/2014/main" id="{BAA47D03-B11B-CA47-A44B-4A6F1ED4761A}"/>
              </a:ext>
            </a:extLst>
          </p:cNvPr>
          <p:cNvSpPr txBox="1"/>
          <p:nvPr/>
        </p:nvSpPr>
        <p:spPr>
          <a:xfrm>
            <a:off x="4876896"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a:t>
            </a:r>
          </a:p>
        </p:txBody>
      </p:sp>
      <p:sp>
        <p:nvSpPr>
          <p:cNvPr id="7" name="TextBox 6">
            <a:extLst>
              <a:ext uri="{FF2B5EF4-FFF2-40B4-BE49-F238E27FC236}">
                <a16:creationId xmlns:a16="http://schemas.microsoft.com/office/drawing/2014/main" id="{2E9ADDDE-4237-9542-8CB8-5129D894FD95}"/>
              </a:ext>
            </a:extLst>
          </p:cNvPr>
          <p:cNvSpPr txBox="1"/>
          <p:nvPr/>
        </p:nvSpPr>
        <p:spPr>
          <a:xfrm>
            <a:off x="7471316" y="3330108"/>
            <a:ext cx="170168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Salvation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Life</a:t>
            </a:r>
          </a:p>
        </p:txBody>
      </p:sp>
    </p:spTree>
    <p:extLst>
      <p:ext uri="{BB962C8B-B14F-4D97-AF65-F5344CB8AC3E}">
        <p14:creationId xmlns:p14="http://schemas.microsoft.com/office/powerpoint/2010/main" val="3073927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800" y="2625299"/>
            <a:ext cx="3744416" cy="279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769315"/>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4400" b="1" dirty="0">
                <a:solidFill>
                  <a:srgbClr val="FFFFFF"/>
                </a:solidFill>
                <a:effectLst>
                  <a:glow rad="355600">
                    <a:srgbClr val="000000"/>
                  </a:glow>
                  <a:outerShdw blurRad="38100" dist="38100" dir="2700000" algn="tl">
                    <a:srgbClr val="000000">
                      <a:alpha val="43137"/>
                    </a:srgbClr>
                  </a:outerShdw>
                </a:effectLst>
              </a:rPr>
              <a:t>Fall of Jerusalem</a:t>
            </a:r>
          </a:p>
        </p:txBody>
      </p:sp>
      <p:sp>
        <p:nvSpPr>
          <p:cNvPr id="1328130" name="Rectangle 2"/>
          <p:cNvSpPr>
            <a:spLocks noGrp="1" noChangeArrowheads="1"/>
          </p:cNvSpPr>
          <p:nvPr>
            <p:ph type="title"/>
          </p:nvPr>
        </p:nvSpPr>
        <p:spPr>
          <a:xfrm>
            <a:off x="467544" y="476672"/>
            <a:ext cx="8131175" cy="1131887"/>
          </a:xfrm>
          <a:solidFill>
            <a:srgbClr val="000000"/>
          </a:solidFill>
        </p:spPr>
        <p:txBody>
          <a:bodyPr/>
          <a:lstStyle/>
          <a:p>
            <a:pPr algn="ctr" eaLnBrk="1" hangingPunct="1">
              <a:defRPr/>
            </a:pPr>
            <a:r>
              <a:rPr kumimoji="0" lang="en-US" sz="3600" b="1" dirty="0">
                <a:latin typeface="Arial" charset="0"/>
                <a:ea typeface="ＭＳ Ｐゴシック" charset="0"/>
                <a:cs typeface="Arial" charset="0"/>
              </a:rPr>
              <a:t>Contrasts Between Edom &amp; Israel in Lamentations 4:21-22</a:t>
            </a: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rPr>
              <a:t>499</a:t>
            </a:r>
          </a:p>
        </p:txBody>
      </p:sp>
      <p:sp>
        <p:nvSpPr>
          <p:cNvPr id="22" name="Text Box 14"/>
          <p:cNvSpPr txBox="1">
            <a:spLocks noChangeArrowheads="1"/>
          </p:cNvSpPr>
          <p:nvPr/>
        </p:nvSpPr>
        <p:spPr bwMode="auto">
          <a:xfrm>
            <a:off x="-108520" y="3322727"/>
            <a:ext cx="3024187"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Edom</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Rejoicing—————</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Israel Punished</a:t>
            </a:r>
          </a:p>
        </p:txBody>
      </p:sp>
      <p:sp>
        <p:nvSpPr>
          <p:cNvPr id="20" name="Text Box 14"/>
          <p:cNvSpPr txBox="1">
            <a:spLocks noChangeArrowheads="1"/>
          </p:cNvSpPr>
          <p:nvPr/>
        </p:nvSpPr>
        <p:spPr bwMode="auto">
          <a:xfrm>
            <a:off x="6156622" y="3322727"/>
            <a:ext cx="3095898"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Israel Restored</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Edom Punished</a:t>
            </a:r>
            <a:endParaRPr lang="en-US" sz="3200" b="1" dirty="0">
              <a:solidFill>
                <a:srgbClr val="FFFFFF"/>
              </a:solidFill>
              <a:effectLst>
                <a:outerShdw blurRad="38100" dist="38100" dir="2700000" algn="tl">
                  <a:srgbClr val="000000">
                    <a:alpha val="43137"/>
                  </a:srgbClr>
                </a:outerShdw>
              </a:effectLst>
            </a:endParaRPr>
          </a:p>
        </p:txBody>
      </p:sp>
      <p:sp>
        <p:nvSpPr>
          <p:cNvPr id="14" name="Text Box 6"/>
          <p:cNvSpPr txBox="1">
            <a:spLocks noChangeArrowheads="1"/>
          </p:cNvSpPr>
          <p:nvPr/>
        </p:nvSpPr>
        <p:spPr bwMode="auto">
          <a:xfrm>
            <a:off x="3563888" y="630932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a:spcBef>
                <a:spcPct val="50000"/>
              </a:spcBef>
              <a:defRPr/>
            </a:pPr>
            <a:r>
              <a:rPr lang="en-US" i="1" kern="0" dirty="0">
                <a:solidFill>
                  <a:srgbClr val="FFFFFF"/>
                </a:solidFill>
                <a:latin typeface="Arial" charset="0"/>
                <a:ea typeface="ＭＳ Ｐゴシック" charset="0"/>
                <a:cs typeface="ＭＳ Ｐゴシック" charset="0"/>
              </a:rPr>
              <a:t>Bible Knowledge Commentary</a:t>
            </a:r>
            <a:r>
              <a:rPr lang="en-US" kern="0" dirty="0">
                <a:solidFill>
                  <a:srgbClr val="FFFFFF"/>
                </a:solidFill>
                <a:latin typeface="Arial" charset="0"/>
                <a:ea typeface="ＭＳ Ｐゴシック" charset="0"/>
                <a:cs typeface="ＭＳ Ｐゴシック" charset="0"/>
              </a:rPr>
              <a:t>, 1:1221</a:t>
            </a:r>
          </a:p>
        </p:txBody>
      </p:sp>
      <p:sp>
        <p:nvSpPr>
          <p:cNvPr id="2" name="Right Arrow 1"/>
          <p:cNvSpPr/>
          <p:nvPr/>
        </p:nvSpPr>
        <p:spPr bwMode="auto">
          <a:xfrm rot="800275">
            <a:off x="2638787" y="4260101"/>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b="1">
              <a:solidFill>
                <a:srgbClr val="000000"/>
              </a:solidFill>
              <a:latin typeface="Arial" pitchFamily="-111" charset="0"/>
              <a:ea typeface="ＭＳ Ｐゴシック" charset="0"/>
              <a:cs typeface="ＭＳ Ｐゴシック" charset="0"/>
            </a:endParaRPr>
          </a:p>
        </p:txBody>
      </p:sp>
      <p:sp>
        <p:nvSpPr>
          <p:cNvPr id="15" name="Right Arrow 14"/>
          <p:cNvSpPr/>
          <p:nvPr/>
        </p:nvSpPr>
        <p:spPr bwMode="auto">
          <a:xfrm rot="20757192">
            <a:off x="2569001" y="4131262"/>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b="1">
              <a:solidFill>
                <a:srgbClr val="000000"/>
              </a:solidFill>
              <a:latin typeface="Arial" pitchFamily="-111" charset="0"/>
              <a:ea typeface="ＭＳ Ｐゴシック" charset="0"/>
              <a:cs typeface="ＭＳ Ｐゴシック" charset="0"/>
            </a:endParaRPr>
          </a:p>
        </p:txBody>
      </p:sp>
      <p:sp>
        <p:nvSpPr>
          <p:cNvPr id="16" name="Text Box 14"/>
          <p:cNvSpPr txBox="1">
            <a:spLocks noChangeArrowheads="1"/>
          </p:cNvSpPr>
          <p:nvPr/>
        </p:nvSpPr>
        <p:spPr bwMode="auto">
          <a:xfrm>
            <a:off x="107504" y="1916832"/>
            <a:ext cx="269190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i="1" dirty="0">
                <a:solidFill>
                  <a:srgbClr val="FFFFFF"/>
                </a:solidFill>
                <a:effectLst>
                  <a:glow rad="355600">
                    <a:srgbClr val="000000"/>
                  </a:glow>
                  <a:outerShdw blurRad="38100" dist="38100" dir="2700000" algn="tl">
                    <a:srgbClr val="000000">
                      <a:alpha val="43137"/>
                    </a:srgbClr>
                  </a:outerShdw>
                </a:effectLst>
              </a:rPr>
              <a:t>Present Condition</a:t>
            </a:r>
          </a:p>
        </p:txBody>
      </p:sp>
      <p:sp>
        <p:nvSpPr>
          <p:cNvPr id="17" name="Text Box 14"/>
          <p:cNvSpPr txBox="1">
            <a:spLocks noChangeArrowheads="1"/>
          </p:cNvSpPr>
          <p:nvPr/>
        </p:nvSpPr>
        <p:spPr bwMode="auto">
          <a:xfrm>
            <a:off x="6422581" y="1916832"/>
            <a:ext cx="269190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i="1" dirty="0">
                <a:solidFill>
                  <a:srgbClr val="FFFFFF"/>
                </a:solidFill>
                <a:effectLst>
                  <a:glow rad="355600">
                    <a:srgbClr val="000000"/>
                  </a:glow>
                  <a:outerShdw blurRad="38100" dist="38100" dir="2700000" algn="tl">
                    <a:srgbClr val="000000">
                      <a:alpha val="43137"/>
                    </a:srgbClr>
                  </a:outerShdw>
                </a:effectLst>
              </a:rPr>
              <a:t>Future Condition</a:t>
            </a:r>
          </a:p>
        </p:txBody>
      </p:sp>
    </p:spTree>
    <p:extLst>
      <p:ext uri="{BB962C8B-B14F-4D97-AF65-F5344CB8AC3E}">
        <p14:creationId xmlns:p14="http://schemas.microsoft.com/office/powerpoint/2010/main" val="40616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5508104" y="1052736"/>
            <a:ext cx="172819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DB01A33D-B470-2441-9FD2-BD62FD0F1527}"/>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E44C13C-59EF-D145-BB46-A21A63A683E4}"/>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9" name="TextBox 8">
            <a:extLst>
              <a:ext uri="{FF2B5EF4-FFF2-40B4-BE49-F238E27FC236}">
                <a16:creationId xmlns:a16="http://schemas.microsoft.com/office/drawing/2014/main" id="{FFE60573-8F9B-144F-BBA9-637E4E1BF44D}"/>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0" name="TextBox 9">
            <a:extLst>
              <a:ext uri="{FF2B5EF4-FFF2-40B4-BE49-F238E27FC236}">
                <a16:creationId xmlns:a16="http://schemas.microsoft.com/office/drawing/2014/main" id="{5E5D665C-01AA-0F4A-A9BF-FE0984595BB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1" name="TextBox 10">
            <a:extLst>
              <a:ext uri="{FF2B5EF4-FFF2-40B4-BE49-F238E27FC236}">
                <a16:creationId xmlns:a16="http://schemas.microsoft.com/office/drawing/2014/main" id="{CD6E2D9A-11C1-A048-A71B-07EA5E96A9F9}"/>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73BB3BD-F0F7-D349-A974-328A091A3849}"/>
              </a:ext>
            </a:extLst>
          </p:cNvPr>
          <p:cNvSpPr txBox="1">
            <a:spLocks noChangeAspect="1"/>
          </p:cNvSpPr>
          <p:nvPr/>
        </p:nvSpPr>
        <p:spPr>
          <a:xfrm rot="21006683">
            <a:off x="1834902" y="4733694"/>
            <a:ext cx="568669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put more trust in your pastor than in God?</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6453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82490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3023561957"/>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Keep</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looking</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3" name="TextBox 12">
            <a:extLst>
              <a:ext uri="{FF2B5EF4-FFF2-40B4-BE49-F238E27FC236}">
                <a16:creationId xmlns:a16="http://schemas.microsoft.com/office/drawing/2014/main" id="{66AC4F3B-5888-A247-8E0D-A33DA9A58AEE}"/>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2709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remember what has happened to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See how we have been disgraced!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Our inheritance has been turned over to strangers, our homes to foreigners.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3 </a:t>
            </a:r>
            <a:r>
              <a:rPr lang="en-US" sz="3200" b="1" dirty="0">
                <a:effectLst>
                  <a:glow rad="127000">
                    <a:schemeClr val="tx1"/>
                  </a:glow>
                </a:effectLst>
                <a:latin typeface="Arial" charset="0"/>
                <a:ea typeface="ＭＳ Ｐゴシック" charset="0"/>
                <a:cs typeface="ＭＳ Ｐゴシック" charset="0"/>
              </a:rPr>
              <a:t>We are orphaned and fatherless.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Our mothers are widowed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09577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have to pay for water to drink,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even firewood is expensive.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5 </a:t>
            </a:r>
            <a:r>
              <a:rPr lang="en-US" sz="3200" b="1" dirty="0">
                <a:effectLst>
                  <a:glow rad="127000">
                    <a:schemeClr val="tx1"/>
                  </a:glow>
                </a:effectLst>
                <a:latin typeface="Arial" charset="0"/>
                <a:ea typeface="ＭＳ Ｐゴシック" charset="0"/>
                <a:cs typeface="ＭＳ Ｐゴシック" charset="0"/>
              </a:rPr>
              <a:t>Those who pursue us are at our heels;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are exhausted but are given no rest.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6 </a:t>
            </a:r>
            <a:r>
              <a:rPr lang="en-US" sz="3200" b="1" dirty="0">
                <a:effectLst>
                  <a:glow rad="127000">
                    <a:schemeClr val="tx1"/>
                  </a:glow>
                </a:effectLst>
                <a:latin typeface="Arial" charset="0"/>
                <a:ea typeface="ＭＳ Ｐゴシック" charset="0"/>
                <a:cs typeface="ＭＳ Ｐゴシック" charset="0"/>
              </a:rPr>
              <a:t>We submitted to Egypt and Assyria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get enough food to survive.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7 </a:t>
            </a:r>
            <a:r>
              <a:rPr lang="en-US" sz="3200" b="1" dirty="0">
                <a:effectLst>
                  <a:glow rad="127000">
                    <a:schemeClr val="tx1"/>
                  </a:glow>
                </a:effectLst>
                <a:latin typeface="Arial" charset="0"/>
                <a:ea typeface="ＭＳ Ｐゴシック" charset="0"/>
                <a:cs typeface="ＭＳ Ｐゴシック" charset="0"/>
              </a:rPr>
              <a:t>Our ancestors sinned, but they have died—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we are suffering the punishment they deserved!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(Lam 5:4-7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65482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Slaves have now become our masters;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there is no one left to rescue us.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 </a:t>
            </a:r>
            <a:r>
              <a:rPr lang="en-US" sz="3200" b="1" dirty="0">
                <a:effectLst>
                  <a:glow rad="127000">
                    <a:schemeClr val="tx1"/>
                  </a:glow>
                </a:effectLst>
                <a:latin typeface="Arial" charset="0"/>
                <a:ea typeface="ＭＳ Ｐゴシック" charset="0"/>
                <a:cs typeface="ＭＳ Ｐゴシック" charset="0"/>
              </a:rPr>
              <a:t>We hunt for food at the risk of our lives,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violence rules the countryside.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10 </a:t>
            </a:r>
            <a:r>
              <a:rPr lang="en-US" sz="3200" b="1" dirty="0">
                <a:effectLst>
                  <a:glow rad="127000">
                    <a:schemeClr val="tx1"/>
                  </a:glow>
                </a:effectLst>
                <a:latin typeface="Arial" charset="0"/>
                <a:ea typeface="ＭＳ Ｐゴシック" charset="0"/>
                <a:cs typeface="ＭＳ Ｐゴシック" charset="0"/>
              </a:rPr>
              <a:t>The famine has blackened our skin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though baked in an oven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5:8-10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0697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25600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Our enemies rape the </a:t>
            </a:r>
            <a:r>
              <a:rPr lang="en-US" sz="3200" b="1" dirty="0">
                <a:solidFill>
                  <a:srgbClr val="FFFF00"/>
                </a:solidFill>
                <a:effectLst>
                  <a:glow rad="127000">
                    <a:schemeClr val="tx1"/>
                  </a:glow>
                </a:effectLst>
                <a:latin typeface="Arial" charset="0"/>
                <a:ea typeface="ＭＳ Ｐゴシック" charset="0"/>
                <a:cs typeface="ＭＳ Ｐゴシック" charset="0"/>
              </a:rPr>
              <a:t>women</a:t>
            </a:r>
            <a:r>
              <a:rPr lang="en-US" sz="3200" b="1" dirty="0">
                <a:effectLst>
                  <a:glow rad="127000">
                    <a:schemeClr val="tx1"/>
                  </a:glow>
                </a:effectLst>
                <a:latin typeface="Arial" charset="0"/>
                <a:ea typeface="ＭＳ Ｐゴシック" charset="0"/>
                <a:cs typeface="ＭＳ Ｐゴシック" charset="0"/>
              </a:rPr>
              <a:t> in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the young </a:t>
            </a:r>
            <a:r>
              <a:rPr lang="en-US" sz="3200" b="1" dirty="0">
                <a:solidFill>
                  <a:srgbClr val="FFFF00"/>
                </a:solidFill>
                <a:effectLst>
                  <a:glow rad="127000">
                    <a:schemeClr val="tx1"/>
                  </a:glow>
                </a:effectLst>
                <a:latin typeface="Arial" charset="0"/>
                <a:ea typeface="ＭＳ Ｐゴシック" charset="0"/>
                <a:cs typeface="ＭＳ Ｐゴシック" charset="0"/>
              </a:rPr>
              <a:t>girls</a:t>
            </a:r>
            <a:r>
              <a:rPr lang="en-US" sz="3200" b="1" dirty="0">
                <a:effectLst>
                  <a:glow rad="127000">
                    <a:schemeClr val="tx1"/>
                  </a:glow>
                </a:effectLst>
                <a:latin typeface="Arial" charset="0"/>
                <a:ea typeface="ＭＳ Ｐゴシック" charset="0"/>
                <a:cs typeface="ＭＳ Ｐゴシック" charset="0"/>
              </a:rPr>
              <a:t> in all the towns of Judah.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12 </a:t>
            </a:r>
            <a:r>
              <a:rPr lang="en-US" sz="3200" b="1" dirty="0">
                <a:effectLst>
                  <a:glow rad="127000">
                    <a:schemeClr val="tx1"/>
                  </a:glow>
                </a:effectLst>
                <a:latin typeface="Arial" charset="0"/>
                <a:ea typeface="ＭＳ Ｐゴシック" charset="0"/>
                <a:cs typeface="ＭＳ Ｐゴシック" charset="0"/>
              </a:rPr>
              <a:t>Our </a:t>
            </a:r>
            <a:r>
              <a:rPr lang="en-US" sz="3200" b="1" dirty="0">
                <a:solidFill>
                  <a:srgbClr val="FFFF00"/>
                </a:solidFill>
                <a:effectLst>
                  <a:glow rad="127000">
                    <a:schemeClr val="tx1"/>
                  </a:glow>
                </a:effectLst>
                <a:latin typeface="Arial" charset="0"/>
                <a:ea typeface="ＭＳ Ｐゴシック" charset="0"/>
                <a:cs typeface="ＭＳ Ｐゴシック" charset="0"/>
              </a:rPr>
              <a:t>princes</a:t>
            </a:r>
            <a:r>
              <a:rPr lang="en-US" sz="3200" b="1" dirty="0">
                <a:effectLst>
                  <a:glow rad="127000">
                    <a:schemeClr val="tx1"/>
                  </a:glow>
                </a:effectLst>
                <a:latin typeface="Arial" charset="0"/>
                <a:ea typeface="ＭＳ Ｐゴシック" charset="0"/>
                <a:cs typeface="ＭＳ Ｐゴシック" charset="0"/>
              </a:rPr>
              <a:t> are being hanged by their thumbs, and our </a:t>
            </a:r>
            <a:r>
              <a:rPr lang="en-US" sz="3200" b="1" dirty="0">
                <a:solidFill>
                  <a:srgbClr val="FFFF00"/>
                </a:solidFill>
                <a:effectLst>
                  <a:glow rad="127000">
                    <a:schemeClr val="tx1"/>
                  </a:glow>
                </a:effectLst>
                <a:latin typeface="Arial" charset="0"/>
                <a:ea typeface="ＭＳ Ｐゴシック" charset="0"/>
                <a:cs typeface="ＭＳ Ｐゴシック" charset="0"/>
              </a:rPr>
              <a:t>elders</a:t>
            </a:r>
            <a:r>
              <a:rPr lang="en-US" sz="3200" b="1" dirty="0">
                <a:effectLst>
                  <a:glow rad="127000">
                    <a:schemeClr val="tx1"/>
                  </a:glow>
                </a:effectLst>
                <a:latin typeface="Arial" charset="0"/>
                <a:ea typeface="ＭＳ Ｐゴシック" charset="0"/>
                <a:cs typeface="ＭＳ Ｐゴシック" charset="0"/>
              </a:rPr>
              <a:t> are treated with contempt.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13 </a:t>
            </a:r>
            <a:r>
              <a:rPr lang="en-US" sz="3200" b="1" dirty="0">
                <a:solidFill>
                  <a:srgbClr val="FFFF00"/>
                </a:solidFill>
                <a:effectLst>
                  <a:glow rad="127000">
                    <a:schemeClr val="tx1"/>
                  </a:glow>
                </a:effectLst>
                <a:latin typeface="Arial" charset="0"/>
                <a:ea typeface="ＭＳ Ｐゴシック" charset="0"/>
                <a:cs typeface="ＭＳ Ｐゴシック" charset="0"/>
              </a:rPr>
              <a:t>Young</a:t>
            </a:r>
            <a:r>
              <a:rPr lang="en-US" sz="3200" b="1" dirty="0">
                <a:effectLst>
                  <a:glow rad="127000">
                    <a:schemeClr val="tx1"/>
                  </a:glow>
                </a:effectLst>
                <a:latin typeface="Arial" charset="0"/>
                <a:ea typeface="ＭＳ Ｐゴシック" charset="0"/>
                <a:cs typeface="ＭＳ Ｐゴシック" charset="0"/>
              </a:rPr>
              <a:t> </a:t>
            </a:r>
            <a:r>
              <a:rPr lang="en-US" sz="3200" b="1" dirty="0">
                <a:solidFill>
                  <a:srgbClr val="FFFF00"/>
                </a:solidFill>
                <a:effectLst>
                  <a:glow rad="127000">
                    <a:schemeClr val="tx1"/>
                  </a:glow>
                </a:effectLst>
                <a:latin typeface="Arial" charset="0"/>
                <a:ea typeface="ＭＳ Ｐゴシック" charset="0"/>
                <a:cs typeface="ＭＳ Ｐゴシック" charset="0"/>
              </a:rPr>
              <a:t>men</a:t>
            </a:r>
            <a:r>
              <a:rPr lang="en-US" sz="3200" b="1" dirty="0">
                <a:effectLst>
                  <a:glow rad="127000">
                    <a:schemeClr val="tx1"/>
                  </a:glow>
                </a:effectLst>
                <a:latin typeface="Arial" charset="0"/>
                <a:ea typeface="ＭＳ Ｐゴシック" charset="0"/>
                <a:cs typeface="ＭＳ Ｐゴシック" charset="0"/>
              </a:rPr>
              <a:t> are led away to work at millstones, and </a:t>
            </a:r>
            <a:r>
              <a:rPr lang="en-US" sz="3200" b="1" dirty="0">
                <a:solidFill>
                  <a:srgbClr val="FFFF00"/>
                </a:solidFill>
                <a:effectLst>
                  <a:glow rad="127000">
                    <a:schemeClr val="tx1"/>
                  </a:glow>
                </a:effectLst>
                <a:latin typeface="Arial" charset="0"/>
                <a:ea typeface="ＭＳ Ｐゴシック" charset="0"/>
                <a:cs typeface="ＭＳ Ｐゴシック" charset="0"/>
              </a:rPr>
              <a:t>boys</a:t>
            </a:r>
            <a:r>
              <a:rPr lang="en-US" sz="3200" b="1" dirty="0">
                <a:effectLst>
                  <a:glow rad="127000">
                    <a:schemeClr val="tx1"/>
                  </a:glow>
                </a:effectLst>
                <a:latin typeface="Arial" charset="0"/>
                <a:ea typeface="ＭＳ Ｐゴシック" charset="0"/>
                <a:cs typeface="ＭＳ Ｐゴシック" charset="0"/>
              </a:rPr>
              <a:t> stagger under heavy loads of wood.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14 </a:t>
            </a:r>
            <a:r>
              <a:rPr lang="en-US" sz="3200" b="1" dirty="0">
                <a:effectLst>
                  <a:glow rad="127000">
                    <a:schemeClr val="tx1"/>
                  </a:glow>
                </a:effectLst>
                <a:latin typeface="Arial" charset="0"/>
                <a:ea typeface="ＭＳ Ｐゴシック" charset="0"/>
                <a:cs typeface="ＭＳ Ｐゴシック" charset="0"/>
              </a:rPr>
              <a:t>The </a:t>
            </a:r>
            <a:r>
              <a:rPr lang="en-US" sz="3200" b="1" dirty="0">
                <a:solidFill>
                  <a:srgbClr val="FFFF00"/>
                </a:solidFill>
                <a:effectLst>
                  <a:glow rad="127000">
                    <a:schemeClr val="tx1"/>
                  </a:glow>
                </a:effectLst>
                <a:latin typeface="Arial" charset="0"/>
                <a:ea typeface="ＭＳ Ｐゴシック" charset="0"/>
                <a:cs typeface="ＭＳ Ｐゴシック" charset="0"/>
              </a:rPr>
              <a:t>elders</a:t>
            </a:r>
            <a:r>
              <a:rPr lang="en-US" sz="3200" b="1" dirty="0">
                <a:effectLst>
                  <a:glow rad="127000">
                    <a:schemeClr val="tx1"/>
                  </a:glow>
                </a:effectLst>
                <a:latin typeface="Arial" charset="0"/>
                <a:ea typeface="ＭＳ Ｐゴシック" charset="0"/>
                <a:cs typeface="ＭＳ Ｐゴシック" charset="0"/>
              </a:rPr>
              <a:t> no longer sit in the city gates;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a:t>
            </a:r>
            <a:r>
              <a:rPr lang="en-US" sz="3200" b="1" dirty="0">
                <a:solidFill>
                  <a:srgbClr val="FFFF00"/>
                </a:solidFill>
                <a:effectLst>
                  <a:glow rad="127000">
                    <a:schemeClr val="tx1"/>
                  </a:glow>
                </a:effectLst>
                <a:latin typeface="Arial" charset="0"/>
                <a:ea typeface="ＭＳ Ｐゴシック" charset="0"/>
                <a:cs typeface="ＭＳ Ｐゴシック" charset="0"/>
              </a:rPr>
              <a:t>young men </a:t>
            </a:r>
            <a:r>
              <a:rPr lang="en-US" sz="3200" b="1" dirty="0">
                <a:effectLst>
                  <a:glow rad="127000">
                    <a:schemeClr val="tx1"/>
                  </a:glow>
                </a:effectLst>
                <a:latin typeface="Arial" charset="0"/>
                <a:ea typeface="ＭＳ Ｐゴシック" charset="0"/>
                <a:cs typeface="ＭＳ Ｐゴシック" charset="0"/>
              </a:rPr>
              <a:t>no longer dance and sing.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15 </a:t>
            </a:r>
            <a:r>
              <a:rPr lang="en-US" sz="3200" b="1" dirty="0">
                <a:effectLst>
                  <a:glow rad="127000">
                    <a:schemeClr val="tx1"/>
                  </a:glow>
                </a:effectLst>
                <a:latin typeface="Arial" charset="0"/>
                <a:ea typeface="ＭＳ Ｐゴシック" charset="0"/>
                <a:cs typeface="ＭＳ Ｐゴシック" charset="0"/>
              </a:rPr>
              <a:t>Joy has left our hearts;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our dancing has turned to mourning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5:11-15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6698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garlands have fallen from our heads.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Weep for us because we have sinned.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17 </a:t>
            </a:r>
            <a:r>
              <a:rPr lang="en-US" sz="3200" b="1" dirty="0">
                <a:effectLst>
                  <a:glow rad="127000">
                    <a:schemeClr val="tx1"/>
                  </a:glow>
                </a:effectLst>
                <a:latin typeface="Arial" charset="0"/>
                <a:ea typeface="ＭＳ Ｐゴシック" charset="0"/>
                <a:cs typeface="ＭＳ Ｐゴシック" charset="0"/>
              </a:rPr>
              <a:t>Our hearts are sick and weary,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our eyes grow dim with tears.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18 </a:t>
            </a:r>
            <a:r>
              <a:rPr lang="en-US" sz="3200" b="1" dirty="0">
                <a:effectLst>
                  <a:glow rad="127000">
                    <a:schemeClr val="tx1"/>
                  </a:glow>
                </a:effectLst>
                <a:latin typeface="Arial" charset="0"/>
                <a:ea typeface="ＭＳ Ｐゴシック" charset="0"/>
                <a:cs typeface="ＭＳ Ｐゴシック" charset="0"/>
              </a:rPr>
              <a:t>For Jerusalem is empty and desolate,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place haunted by jackals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5:16-18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2483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9429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you remain the same forever!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Your throne continues from generation to generation.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20 </a:t>
            </a:r>
            <a:r>
              <a:rPr lang="en-US" sz="3200" b="1" dirty="0">
                <a:effectLst>
                  <a:glow rad="127000">
                    <a:schemeClr val="tx1"/>
                  </a:glow>
                </a:effectLst>
                <a:latin typeface="Arial" charset="0"/>
                <a:ea typeface="ＭＳ Ｐゴシック" charset="0"/>
                <a:cs typeface="ＭＳ Ｐゴシック" charset="0"/>
              </a:rPr>
              <a:t>Why do you continue to forget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Why have you abandoned us for so long?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21 </a:t>
            </a:r>
            <a:r>
              <a:rPr lang="en-US" sz="3200" b="1" dirty="0">
                <a:solidFill>
                  <a:srgbClr val="FFFF00"/>
                </a:solidFill>
                <a:effectLst>
                  <a:glow rad="127000">
                    <a:schemeClr val="tx1"/>
                  </a:glow>
                </a:effectLst>
                <a:latin typeface="Arial" charset="0"/>
                <a:ea typeface="ＭＳ Ｐゴシック" charset="0"/>
                <a:cs typeface="ＭＳ Ｐゴシック" charset="0"/>
              </a:rPr>
              <a:t>Restore us,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solidFill>
                  <a:srgbClr val="FFFF00"/>
                </a:solidFill>
                <a:effectLst>
                  <a:glow rad="127000">
                    <a:schemeClr val="tx1"/>
                  </a:glow>
                </a:effectLst>
                <a:latin typeface="Arial" charset="0"/>
                <a:ea typeface="ＭＳ Ｐゴシック" charset="0"/>
                <a:cs typeface="ＭＳ Ｐゴシック" charset="0"/>
              </a:rPr>
              <a:t>O L</a:t>
            </a:r>
            <a:r>
              <a:rPr lang="en-US" sz="2800" b="1" dirty="0">
                <a:solidFill>
                  <a:srgbClr val="FFFF00"/>
                </a:solidFill>
                <a:effectLst>
                  <a:glow rad="127000">
                    <a:schemeClr val="tx1"/>
                  </a:glow>
                </a:effectLst>
                <a:latin typeface="Arial" charset="0"/>
                <a:ea typeface="ＭＳ Ｐゴシック" charset="0"/>
                <a:cs typeface="ＭＳ Ｐゴシック" charset="0"/>
              </a:rPr>
              <a:t>ORD</a:t>
            </a:r>
            <a:r>
              <a:rPr lang="en-US" sz="3200" b="1" dirty="0">
                <a:solidFill>
                  <a:srgbClr val="FFFF00"/>
                </a:solidFill>
                <a:effectLst>
                  <a:glow rad="127000">
                    <a:schemeClr val="tx1"/>
                  </a:glow>
                </a:effectLst>
                <a:latin typeface="Arial" charset="0"/>
                <a:ea typeface="ＭＳ Ｐゴシック" charset="0"/>
                <a:cs typeface="ＭＳ Ｐゴシック" charset="0"/>
              </a:rPr>
              <a:t>, and bring us back to you again!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solidFill>
                  <a:srgbClr val="FFFF00"/>
                </a:solidFill>
                <a:effectLst>
                  <a:glow rad="127000">
                    <a:schemeClr val="tx1"/>
                  </a:glow>
                </a:effectLst>
                <a:latin typeface="Arial" charset="0"/>
                <a:ea typeface="ＭＳ Ｐゴシック" charset="0"/>
                <a:cs typeface="ＭＳ Ｐゴシック" charset="0"/>
              </a:rPr>
              <a:t>Give us back the joys we once had!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22 </a:t>
            </a:r>
            <a:r>
              <a:rPr lang="en-US" sz="3200" b="1" dirty="0">
                <a:effectLst>
                  <a:glow rad="127000">
                    <a:schemeClr val="tx1"/>
                  </a:glow>
                </a:effectLst>
                <a:latin typeface="Arial" charset="0"/>
                <a:ea typeface="ＭＳ Ｐゴシック" charset="0"/>
                <a:cs typeface="ＭＳ Ｐゴシック" charset="0"/>
              </a:rPr>
              <a:t>Or have you utterly rejected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Are you angry with us still?</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5:19-22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82394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C127263-7A67-534F-894B-C6D2F7753DE8}"/>
              </a:ext>
            </a:extLst>
          </p:cNvPr>
          <p:cNvGrpSpPr/>
          <p:nvPr/>
        </p:nvGrpSpPr>
        <p:grpSpPr>
          <a:xfrm>
            <a:off x="0" y="368300"/>
            <a:ext cx="9157063" cy="6099175"/>
            <a:chOff x="0" y="368300"/>
            <a:chExt cx="9157063" cy="6099175"/>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A4627C0-EC9F-E348-8647-13FAEAF0B1AE}"/>
                </a:ext>
              </a:extLst>
            </p:cNvPr>
            <p:cNvSpPr/>
            <p:nvPr/>
          </p:nvSpPr>
          <p:spPr bwMode="auto">
            <a:xfrm>
              <a:off x="463730" y="1316045"/>
              <a:ext cx="2775859"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A0AFF82-9FCA-4A45-B95E-E8E4EAE9059C}"/>
                </a:ext>
              </a:extLst>
            </p:cNvPr>
            <p:cNvSpPr/>
            <p:nvPr/>
          </p:nvSpPr>
          <p:spPr bwMode="auto">
            <a:xfrm>
              <a:off x="6590210" y="1120102"/>
              <a:ext cx="2566853"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DA3C6867-58A7-CB40-B463-A5BB400CD068}"/>
                </a:ext>
              </a:extLst>
            </p:cNvPr>
            <p:cNvSpPr/>
            <p:nvPr/>
          </p:nvSpPr>
          <p:spPr bwMode="auto">
            <a:xfrm>
              <a:off x="6263639" y="1764493"/>
              <a:ext cx="2566853" cy="28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ectangle 11">
              <a:extLst>
                <a:ext uri="{FF2B5EF4-FFF2-40B4-BE49-F238E27FC236}">
                  <a16:creationId xmlns:a16="http://schemas.microsoft.com/office/drawing/2014/main" id="{A3145BF6-1C8D-6C43-827F-3F8F53A79A81}"/>
                </a:ext>
              </a:extLst>
            </p:cNvPr>
            <p:cNvSpPr/>
            <p:nvPr/>
          </p:nvSpPr>
          <p:spPr bwMode="auto">
            <a:xfrm>
              <a:off x="1631350" y="2280687"/>
              <a:ext cx="2008666"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12">
              <a:extLst>
                <a:ext uri="{FF2B5EF4-FFF2-40B4-BE49-F238E27FC236}">
                  <a16:creationId xmlns:a16="http://schemas.microsoft.com/office/drawing/2014/main" id="{5B661608-21FB-C245-8BBE-DEEC5F945635}"/>
                </a:ext>
              </a:extLst>
            </p:cNvPr>
            <p:cNvSpPr/>
            <p:nvPr/>
          </p:nvSpPr>
          <p:spPr bwMode="auto">
            <a:xfrm>
              <a:off x="5328138" y="2062279"/>
              <a:ext cx="1913457" cy="9356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Rectangle 13">
              <a:extLst>
                <a:ext uri="{FF2B5EF4-FFF2-40B4-BE49-F238E27FC236}">
                  <a16:creationId xmlns:a16="http://schemas.microsoft.com/office/drawing/2014/main" id="{A3A2ACCB-45EC-FF45-9EA9-3A67938E3A7F}"/>
                </a:ext>
              </a:extLst>
            </p:cNvPr>
            <p:cNvSpPr/>
            <p:nvPr/>
          </p:nvSpPr>
          <p:spPr bwMode="auto">
            <a:xfrm>
              <a:off x="5618284" y="1939186"/>
              <a:ext cx="1913457" cy="79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05D7EF19-2CB7-EF45-BAB7-32F421D7CEAF}"/>
                </a:ext>
              </a:extLst>
            </p:cNvPr>
            <p:cNvSpPr/>
            <p:nvPr/>
          </p:nvSpPr>
          <p:spPr bwMode="auto">
            <a:xfrm>
              <a:off x="334109" y="698072"/>
              <a:ext cx="8346162"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139420"/>
            <a:ext cx="9143999" cy="84502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Repent Means to Change Your Mind</a:t>
            </a:r>
          </a:p>
        </p:txBody>
      </p:sp>
      <p:sp>
        <p:nvSpPr>
          <p:cNvPr id="4" name="Rounded Rectangular Callout 3">
            <a:extLst>
              <a:ext uri="{FF2B5EF4-FFF2-40B4-BE49-F238E27FC236}">
                <a16:creationId xmlns:a16="http://schemas.microsoft.com/office/drawing/2014/main" id="{47C15E10-0841-F24E-9B12-B5E87F83BF16}"/>
              </a:ext>
            </a:extLst>
          </p:cNvPr>
          <p:cNvSpPr/>
          <p:nvPr/>
        </p:nvSpPr>
        <p:spPr bwMode="auto">
          <a:xfrm>
            <a:off x="1547449" y="2021032"/>
            <a:ext cx="1978268"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ounded Rectangular Callout 19">
            <a:extLst>
              <a:ext uri="{FF2B5EF4-FFF2-40B4-BE49-F238E27FC236}">
                <a16:creationId xmlns:a16="http://schemas.microsoft.com/office/drawing/2014/main" id="{165D6E16-BB3E-1A44-9555-8C585B5DCA03}"/>
              </a:ext>
            </a:extLst>
          </p:cNvPr>
          <p:cNvSpPr/>
          <p:nvPr/>
        </p:nvSpPr>
        <p:spPr bwMode="auto">
          <a:xfrm flipH="1">
            <a:off x="5322486" y="2021032"/>
            <a:ext cx="2558811"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
            <a:extLst>
              <a:ext uri="{FF2B5EF4-FFF2-40B4-BE49-F238E27FC236}">
                <a16:creationId xmlns:a16="http://schemas.microsoft.com/office/drawing/2014/main" id="{801759C8-FDDC-1B4A-B83F-3A66F6B6DAB7}"/>
              </a:ext>
            </a:extLst>
          </p:cNvPr>
          <p:cNvSpPr txBox="1">
            <a:spLocks noChangeArrowheads="1"/>
          </p:cNvSpPr>
          <p:nvPr/>
        </p:nvSpPr>
        <p:spPr bwMode="auto">
          <a:xfrm>
            <a:off x="175718" y="1090146"/>
            <a:ext cx="3050930"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Going from this…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(unbelief)</a:t>
            </a:r>
          </a:p>
        </p:txBody>
      </p:sp>
      <p:sp>
        <p:nvSpPr>
          <p:cNvPr id="22" name="Rectangle 2">
            <a:extLst>
              <a:ext uri="{FF2B5EF4-FFF2-40B4-BE49-F238E27FC236}">
                <a16:creationId xmlns:a16="http://schemas.microsoft.com/office/drawing/2014/main" id="{AE6FF7DA-F13B-C445-B5E5-72570E153FFD}"/>
              </a:ext>
            </a:extLst>
          </p:cNvPr>
          <p:cNvSpPr txBox="1">
            <a:spLocks noChangeArrowheads="1"/>
          </p:cNvSpPr>
          <p:nvPr/>
        </p:nvSpPr>
        <p:spPr bwMode="auto">
          <a:xfrm>
            <a:off x="6497514" y="1090146"/>
            <a:ext cx="1913457"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to this…</a:t>
            </a:r>
            <a:b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(belief)</a:t>
            </a:r>
          </a:p>
        </p:txBody>
      </p:sp>
      <p:sp>
        <p:nvSpPr>
          <p:cNvPr id="23" name="Rectangle 2">
            <a:extLst>
              <a:ext uri="{FF2B5EF4-FFF2-40B4-BE49-F238E27FC236}">
                <a16:creationId xmlns:a16="http://schemas.microsoft.com/office/drawing/2014/main" id="{EA963ED2-07F1-E744-B67A-127A84358F9A}"/>
              </a:ext>
            </a:extLst>
          </p:cNvPr>
          <p:cNvSpPr txBox="1">
            <a:spLocks noChangeArrowheads="1"/>
          </p:cNvSpPr>
          <p:nvPr/>
        </p:nvSpPr>
        <p:spPr bwMode="auto">
          <a:xfrm>
            <a:off x="1534387" y="2092469"/>
            <a:ext cx="1991330" cy="63871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You’re not God!</a:t>
            </a:r>
          </a:p>
        </p:txBody>
      </p:sp>
      <p:sp>
        <p:nvSpPr>
          <p:cNvPr id="24" name="Rectangle 2">
            <a:extLst>
              <a:ext uri="{FF2B5EF4-FFF2-40B4-BE49-F238E27FC236}">
                <a16:creationId xmlns:a16="http://schemas.microsoft.com/office/drawing/2014/main" id="{CC53E1C7-BD9F-A64D-B552-26AEB70A19FE}"/>
              </a:ext>
            </a:extLst>
          </p:cNvPr>
          <p:cNvSpPr txBox="1">
            <a:spLocks noChangeArrowheads="1"/>
          </p:cNvSpPr>
          <p:nvPr/>
        </p:nvSpPr>
        <p:spPr bwMode="auto">
          <a:xfrm>
            <a:off x="5357780" y="2057488"/>
            <a:ext cx="2523517" cy="78478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You ARE God and you died for ME!</a:t>
            </a:r>
          </a:p>
        </p:txBody>
      </p:sp>
    </p:spTree>
    <p:extLst>
      <p:ext uri="{BB962C8B-B14F-4D97-AF65-F5344CB8AC3E}">
        <p14:creationId xmlns:p14="http://schemas.microsoft.com/office/powerpoint/2010/main" val="28818511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Keep</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looking</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3" name="TextBox 12">
            <a:extLst>
              <a:ext uri="{FF2B5EF4-FFF2-40B4-BE49-F238E27FC236}">
                <a16:creationId xmlns:a16="http://schemas.microsoft.com/office/drawing/2014/main" id="{66AC4F3B-5888-A247-8E0D-A33DA9A58AEE}"/>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F68A5C0-E83F-B94D-9D48-A487D7D38D10}"/>
              </a:ext>
            </a:extLst>
          </p:cNvPr>
          <p:cNvSpPr txBox="1">
            <a:spLocks noChangeAspect="1"/>
          </p:cNvSpPr>
          <p:nvPr/>
        </p:nvSpPr>
        <p:spPr>
          <a:xfrm rot="21006683">
            <a:off x="3529469" y="5011540"/>
            <a:ext cx="568669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pray for restoration?</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86056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1.&#9;Joel Osteen wrote the book entitled “Live Your Best Life Now.”">
            <a:extLst>
              <a:ext uri="{FF2B5EF4-FFF2-40B4-BE49-F238E27FC236}">
                <a16:creationId xmlns:a16="http://schemas.microsoft.com/office/drawing/2014/main" id="{154842D0-F8A0-C24D-8235-319DF22B8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1122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a:extLst>
              <a:ext uri="{FF2B5EF4-FFF2-40B4-BE49-F238E27FC236}">
                <a16:creationId xmlns:a16="http://schemas.microsoft.com/office/drawing/2014/main" id="{82F3925B-1AC3-4643-8829-198EBB02D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937" y="14653"/>
            <a:ext cx="4537276" cy="686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2.&#9;Do you believe that your best days are ahead? You can if you trust in God’s full restoration of your life at death or the return of Christ. 3.&#9;Trust in the most trustworthy of all people—the only one who died for your sins and then proved it by rising from the dead!">
            <a:extLst>
              <a:ext uri="{FF2B5EF4-FFF2-40B4-BE49-F238E27FC236}">
                <a16:creationId xmlns:a16="http://schemas.microsoft.com/office/drawing/2014/main" id="{7684FD28-973D-A74D-98BB-2181B8FB6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 y="0"/>
            <a:ext cx="9154924"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211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a:t>
            </a:r>
            <a:r>
              <a:rPr lang="en-US" sz="5400" b="1" dirty="0">
                <a:solidFill>
                  <a:srgbClr val="FFFF00"/>
                </a:solidFill>
                <a:effectLst>
                  <a:glow rad="127000">
                    <a:schemeClr val="tx1"/>
                  </a:glow>
                </a:effectLst>
                <a:latin typeface="Arial" charset="0"/>
                <a:ea typeface="ＭＳ Ｐゴシック" charset="0"/>
                <a:cs typeface="ＭＳ Ｐゴシック" charset="0"/>
              </a:rPr>
              <a:t>repent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should you change your mind about evil, Jesus, and your sin?</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95010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solidFill>
            <a:srgbClr val="660066"/>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788214"/>
            <a:ext cx="9144000"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Be repentant over your sin by changing your mind to view sin as God does.</a:t>
            </a:r>
          </a:p>
        </p:txBody>
      </p:sp>
      <p:sp>
        <p:nvSpPr>
          <p:cNvPr id="4" name="Rectangle 2">
            <a:extLst>
              <a:ext uri="{FF2B5EF4-FFF2-40B4-BE49-F238E27FC236}">
                <a16:creationId xmlns:a16="http://schemas.microsoft.com/office/drawing/2014/main" id="{36D440DD-DB2F-5C45-975B-B228E466F9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Tree>
    <p:extLst>
      <p:ext uri="{BB962C8B-B14F-4D97-AF65-F5344CB8AC3E}">
        <p14:creationId xmlns:p14="http://schemas.microsoft.com/office/powerpoint/2010/main" val="211450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Keep</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looking</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802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3"/>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4"/>
          <a:stretch>
            <a:fillRect/>
          </a:stretch>
        </p:blipFill>
        <p:spPr>
          <a:xfrm>
            <a:off x="398236" y="2319033"/>
            <a:ext cx="8790912"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spTree>
    <p:extLst>
      <p:ext uri="{BB962C8B-B14F-4D97-AF65-F5344CB8AC3E}">
        <p14:creationId xmlns:p14="http://schemas.microsoft.com/office/powerpoint/2010/main" val="353886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6" descr="crying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932613"/>
          </a:xfrm>
          <a:noFill/>
        </p:spPr>
      </p:pic>
      <p:sp>
        <p:nvSpPr>
          <p:cNvPr id="37890" name="Rectangle 2"/>
          <p:cNvSpPr>
            <a:spLocks noGrp="1" noChangeArrowheads="1"/>
          </p:cNvSpPr>
          <p:nvPr>
            <p:ph type="title"/>
          </p:nvPr>
        </p:nvSpPr>
        <p:spPr>
          <a:xfrm>
            <a:off x="3741961" y="1052736"/>
            <a:ext cx="4953000" cy="1173163"/>
          </a:xfrm>
        </p:spPr>
        <p:txBody>
          <a:bodyPr/>
          <a:lstStyle/>
          <a:p>
            <a:pPr eaLnBrk="1" hangingPunct="1">
              <a:defRPr/>
            </a:pPr>
            <a:r>
              <a:rPr lang="en-US" sz="6000">
                <a:solidFill>
                  <a:schemeClr val="bg1"/>
                </a:solidFill>
                <a:effectLst>
                  <a:glow rad="203200">
                    <a:schemeClr val="tx1">
                      <a:alpha val="87000"/>
                    </a:schemeClr>
                  </a:glow>
                </a:effectLst>
                <a:latin typeface="Boca Raton ICG Solid" charset="0"/>
                <a:ea typeface="ＭＳ Ｐゴシック" charset="0"/>
                <a:cs typeface="ＭＳ Ｐゴシック" charset="0"/>
              </a:rPr>
              <a:t>Application</a:t>
            </a:r>
            <a:endParaRPr lang="en-AU" sz="6000">
              <a:solidFill>
                <a:schemeClr val="bg1"/>
              </a:solidFill>
              <a:effectLst>
                <a:glow rad="203200">
                  <a:schemeClr val="tx1">
                    <a:alpha val="87000"/>
                  </a:schemeClr>
                </a:glow>
              </a:effectLst>
              <a:latin typeface="Boca Raton ICG Solid" charset="0"/>
              <a:ea typeface="ＭＳ Ｐゴシック" charset="0"/>
              <a:cs typeface="ＭＳ Ｐゴシック" charset="0"/>
            </a:endParaRPr>
          </a:p>
        </p:txBody>
      </p:sp>
      <p:sp>
        <p:nvSpPr>
          <p:cNvPr id="37892" name="Rectangle 4"/>
          <p:cNvSpPr>
            <a:spLocks noChangeArrowheads="1"/>
          </p:cNvSpPr>
          <p:nvPr/>
        </p:nvSpPr>
        <p:spPr bwMode="auto">
          <a:xfrm>
            <a:off x="2195736" y="2598961"/>
            <a:ext cx="6732588" cy="1754188"/>
          </a:xfrm>
          <a:prstGeom prst="rect">
            <a:avLst/>
          </a:prstGeom>
          <a:noFill/>
          <a:ln w="9525">
            <a:noFill/>
            <a:miter lim="800000"/>
            <a:headEnd/>
            <a:tailEnd/>
          </a:ln>
          <a:effectLst/>
        </p:spPr>
        <p:txBody>
          <a:bodyPr anchor="ctr">
            <a:spAutoFit/>
          </a:bodyPr>
          <a:lstStyle/>
          <a:p>
            <a:pPr algn="ctr" defTabSz="914400" fontAlgn="base">
              <a:spcBef>
                <a:spcPct val="0"/>
              </a:spcBef>
              <a:spcAft>
                <a:spcPct val="0"/>
              </a:spcAft>
              <a:tabLst>
                <a:tab pos="457200" algn="l"/>
              </a:tabLst>
              <a:defRPr/>
            </a:pP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Beware lest you think you stand and begin to take God</a:t>
            </a:r>
            <a:r>
              <a:rPr lang="uk-UA"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a:t>
            </a: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s grace for granted.</a:t>
            </a:r>
          </a:p>
        </p:txBody>
      </p:sp>
      <p:sp>
        <p:nvSpPr>
          <p:cNvPr id="37895" name="Rectangle 7"/>
          <p:cNvSpPr>
            <a:spLocks noChangeArrowheads="1"/>
          </p:cNvSpPr>
          <p:nvPr/>
        </p:nvSpPr>
        <p:spPr bwMode="auto">
          <a:xfrm>
            <a:off x="2195736" y="4592861"/>
            <a:ext cx="6732588" cy="2308225"/>
          </a:xfrm>
          <a:prstGeom prst="rect">
            <a:avLst/>
          </a:prstGeom>
          <a:noFill/>
          <a:ln w="9525">
            <a:noFill/>
            <a:miter lim="800000"/>
            <a:headEnd/>
            <a:tailEnd/>
          </a:ln>
          <a:effectLst/>
        </p:spPr>
        <p:txBody>
          <a:bodyPr anchor="ctr">
            <a:spAutoFit/>
          </a:bodyPr>
          <a:lstStyle/>
          <a:p>
            <a:pPr algn="ctr" defTabSz="914400" fontAlgn="base">
              <a:spcBef>
                <a:spcPct val="0"/>
              </a:spcBef>
              <a:spcAft>
                <a:spcPct val="0"/>
              </a:spcAft>
              <a:tabLst>
                <a:tab pos="457200" algn="l"/>
              </a:tabLst>
              <a:defRPr/>
            </a:pP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When we are punished by God, our only hope lies in turning to our </a:t>
            </a:r>
            <a:r>
              <a:rPr lang="ru-RU"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a:t>
            </a: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Enemy</a:t>
            </a:r>
            <a:r>
              <a:rPr lang="ru-RU"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a:t>
            </a:r>
            <a:endPar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endParaRPr>
          </a:p>
          <a:p>
            <a:pPr algn="ctr" defTabSz="914400" fontAlgn="base">
              <a:spcBef>
                <a:spcPct val="0"/>
              </a:spcBef>
              <a:spcAft>
                <a:spcPct val="0"/>
              </a:spcAft>
              <a:tabLst>
                <a:tab pos="457200" algn="l"/>
              </a:tabLst>
              <a:defRPr/>
            </a:pP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(Huang Sabin)</a:t>
            </a:r>
          </a:p>
        </p:txBody>
      </p:sp>
      <p:sp>
        <p:nvSpPr>
          <p:cNvPr id="163845" name="Text Box 8"/>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493</a:t>
            </a:r>
            <a:endParaRPr lang="en-US" sz="1800" b="1">
              <a:solidFill>
                <a:srgbClr val="000000"/>
              </a:solidFill>
            </a:endParaRPr>
          </a:p>
        </p:txBody>
      </p:sp>
    </p:spTree>
    <p:extLst>
      <p:ext uri="{BB962C8B-B14F-4D97-AF65-F5344CB8AC3E}">
        <p14:creationId xmlns:p14="http://schemas.microsoft.com/office/powerpoint/2010/main" val="33089025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64B-2699-C345-9C83-919FF0B72A7B}"/>
              </a:ext>
            </a:extLst>
          </p:cNvPr>
          <p:cNvSpPr>
            <a:spLocks noGrp="1"/>
          </p:cNvSpPr>
          <p:nvPr>
            <p:ph type="title" idx="4294967295"/>
          </p:nvPr>
        </p:nvSpPr>
        <p:spPr>
          <a:xfrm>
            <a:off x="83756" y="2527046"/>
            <a:ext cx="9070975" cy="1143000"/>
          </a:xfrm>
        </p:spPr>
        <p:txBody>
          <a:bodyPr/>
          <a:lstStyle/>
          <a:p>
            <a:r>
              <a:rPr lang="en-US" sz="4800" b="1" dirty="0"/>
              <a:t>Just trust me.</a:t>
            </a:r>
          </a:p>
        </p:txBody>
      </p:sp>
      <p:sp>
        <p:nvSpPr>
          <p:cNvPr id="5" name="Title 1">
            <a:extLst>
              <a:ext uri="{FF2B5EF4-FFF2-40B4-BE49-F238E27FC236}">
                <a16:creationId xmlns:a16="http://schemas.microsoft.com/office/drawing/2014/main" id="{C2B2D7F2-DE64-7D43-BB18-39A31800B24E}"/>
              </a:ext>
            </a:extLst>
          </p:cNvPr>
          <p:cNvSpPr txBox="1">
            <a:spLocks/>
          </p:cNvSpPr>
          <p:nvPr/>
        </p:nvSpPr>
        <p:spPr bwMode="auto">
          <a:xfrm>
            <a:off x="3892062" y="3602190"/>
            <a:ext cx="5170121"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kern="0" dirty="0"/>
              <a:t>—God</a:t>
            </a:r>
          </a:p>
        </p:txBody>
      </p:sp>
    </p:spTree>
    <p:extLst>
      <p:ext uri="{BB962C8B-B14F-4D97-AF65-F5344CB8AC3E}">
        <p14:creationId xmlns:p14="http://schemas.microsoft.com/office/powerpoint/2010/main" val="4249985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3451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a:t>
            </a:r>
            <a:r>
              <a:rPr lang="en-US" sz="5400" b="1" dirty="0">
                <a:solidFill>
                  <a:srgbClr val="FFFF00"/>
                </a:solidFill>
                <a:effectLst>
                  <a:glow rad="127000">
                    <a:schemeClr val="tx1"/>
                  </a:glow>
                </a:effectLst>
                <a:latin typeface="Arial" charset="0"/>
                <a:ea typeface="ＭＳ Ｐゴシック" charset="0"/>
                <a:cs typeface="ＭＳ Ｐゴシック" charset="0"/>
              </a:rPr>
              <a:t>repent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should you change your mind about evil, Jesus, and your sin?</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97492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6533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4400" b="1" dirty="0">
                <a:solidFill>
                  <a:srgbClr val="FFFFFF"/>
                </a:solidFill>
                <a:effectLst>
                  <a:glow rad="355600">
                    <a:srgbClr val="000000"/>
                  </a:glow>
                  <a:outerShdw blurRad="38100" dist="38100" dir="2700000" algn="tl">
                    <a:srgbClr val="000000">
                      <a:alpha val="43137"/>
                    </a:srgbClr>
                  </a:outerShdw>
                </a:effectLst>
              </a:rPr>
              <a:t>Fall of Jerusalem</a:t>
            </a: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en-US" sz="3600" b="1" dirty="0">
                <a:latin typeface="Arial" charset="0"/>
                <a:ea typeface="ＭＳ Ｐゴシック" charset="0"/>
                <a:cs typeface="Arial" charset="0"/>
              </a:rPr>
              <a:t>Jeremiah</a:t>
            </a:r>
            <a:r>
              <a:rPr kumimoji="0" lang="uk-UA" sz="3600" b="1" dirty="0">
                <a:latin typeface="Arial" charset="0"/>
                <a:ea typeface="ＭＳ Ｐゴシック" charset="0"/>
                <a:cs typeface="Arial" charset="0"/>
              </a:rPr>
              <a:t>'</a:t>
            </a:r>
            <a:r>
              <a:rPr kumimoji="0" lang="en-US" sz="3600" b="1" dirty="0">
                <a:latin typeface="Arial" charset="0"/>
                <a:ea typeface="ＭＳ Ｐゴシック" charset="0"/>
                <a:cs typeface="Arial" charset="0"/>
              </a:rPr>
              <a:t>s Two Glimpses of Jerusalem</a:t>
            </a:r>
            <a:r>
              <a:rPr kumimoji="0" lang="uk-UA" sz="3600" b="1" dirty="0">
                <a:latin typeface="Arial" charset="0"/>
                <a:ea typeface="ＭＳ Ｐゴシック" charset="0"/>
                <a:cs typeface="Arial" charset="0"/>
              </a:rPr>
              <a:t>'</a:t>
            </a:r>
            <a:r>
              <a:rPr kumimoji="0" lang="en-US" sz="3600" b="1" dirty="0">
                <a:latin typeface="Arial" charset="0"/>
                <a:ea typeface="ＭＳ Ｐゴシック" charset="0"/>
                <a:cs typeface="Arial" charset="0"/>
              </a:rPr>
              <a:t>s Fall</a:t>
            </a:r>
          </a:p>
        </p:txBody>
      </p:sp>
      <p:sp>
        <p:nvSpPr>
          <p:cNvPr id="163843" name="Text Box 17"/>
          <p:cNvSpPr txBox="1">
            <a:spLocks noChangeArrowheads="1"/>
          </p:cNvSpPr>
          <p:nvPr/>
        </p:nvSpPr>
        <p:spPr bwMode="auto">
          <a:xfrm>
            <a:off x="7882088" y="43132"/>
            <a:ext cx="1183432"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rPr>
              <a:t>494</a:t>
            </a: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defTabSz="914400" fontAlgn="base">
                <a:spcBef>
                  <a:spcPct val="0"/>
                </a:spcBef>
                <a:spcAft>
                  <a:spcPct val="0"/>
                </a:spcAft>
              </a:pPr>
              <a:endParaRPr lang="en-US" dirty="0">
                <a:solidFill>
                  <a:srgbClr val="000000"/>
                </a:solidFill>
                <a:latin typeface="Arial" charset="0"/>
                <a:ea typeface="ＭＳ Ｐゴシック" charset="0"/>
                <a:cs typeface="ＭＳ Ｐゴシック" charset="0"/>
              </a:endParaRPr>
            </a:p>
          </p:txBody>
        </p:sp>
        <p:sp>
          <p:nvSpPr>
            <p:cNvPr id="22" name="Text Box 14"/>
            <p:cNvSpPr txBox="1">
              <a:spLocks noChangeArrowheads="1"/>
            </p:cNvSpPr>
            <p:nvPr/>
          </p:nvSpPr>
          <p:spPr bwMode="auto">
            <a:xfrm>
              <a:off x="-108517" y="2852463"/>
              <a:ext cx="3024101" cy="304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Book of Jeremiah</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Looking Ahead</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(Warning)</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0" name="Text Box 14"/>
            <p:cNvSpPr txBox="1">
              <a:spLocks noChangeArrowheads="1"/>
            </p:cNvSpPr>
            <p:nvPr/>
          </p:nvSpPr>
          <p:spPr bwMode="auto">
            <a:xfrm>
              <a:off x="6156706" y="2947124"/>
              <a:ext cx="3095810" cy="3047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Book of Lamentations</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Looking </a:t>
              </a:r>
              <a:br>
                <a:rPr lang="en-US" sz="3200" b="1" i="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Back</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(Mourning)</a:t>
              </a:r>
            </a:p>
          </p:txBody>
        </p:sp>
      </p:grpSp>
      <p:sp>
        <p:nvSpPr>
          <p:cNvPr id="13" name="Rectangle 2">
            <a:extLst>
              <a:ext uri="{FF2B5EF4-FFF2-40B4-BE49-F238E27FC236}">
                <a16:creationId xmlns:a16="http://schemas.microsoft.com/office/drawing/2014/main" id="{6F841142-2515-1345-890B-3F7085D8A8B5}"/>
              </a:ext>
            </a:extLst>
          </p:cNvPr>
          <p:cNvSpPr txBox="1">
            <a:spLocks noChangeArrowheads="1"/>
          </p:cNvSpPr>
          <p:nvPr/>
        </p:nvSpPr>
        <p:spPr bwMode="auto">
          <a:xfrm>
            <a:off x="1423358" y="6336473"/>
            <a:ext cx="7541130" cy="51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defTabSz="914400" eaLnBrk="1" hangingPunct="1">
              <a:defRPr/>
            </a:pPr>
            <a:r>
              <a:rPr lang="en-US" sz="2000" i="1" kern="0" dirty="0">
                <a:latin typeface="Arial" charset="0"/>
                <a:ea typeface="ＭＳ Ｐゴシック" charset="0"/>
                <a:cs typeface="Arial" charset="0"/>
              </a:rPr>
              <a:t>—The Daily Walk</a:t>
            </a:r>
          </a:p>
        </p:txBody>
      </p:sp>
    </p:spTree>
    <p:extLst>
      <p:ext uri="{BB962C8B-B14F-4D97-AF65-F5344CB8AC3E}">
        <p14:creationId xmlns:p14="http://schemas.microsoft.com/office/powerpoint/2010/main" val="2641483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5694</TotalTime>
  <Words>8015</Words>
  <Application>Microsoft Macintosh PowerPoint</Application>
  <PresentationFormat>On-screen Show (4:3)</PresentationFormat>
  <Paragraphs>1353</Paragraphs>
  <Slides>80</Slides>
  <Notes>68</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80</vt:i4>
      </vt:variant>
    </vt:vector>
  </HeadingPairs>
  <TitlesOfParts>
    <vt:vector size="95" baseType="lpstr">
      <vt:lpstr>Boca Raton ICG Solid</vt:lpstr>
      <vt:lpstr>Arial</vt:lpstr>
      <vt:lpstr>Calibri</vt:lpstr>
      <vt:lpstr>Chalkduster</vt:lpstr>
      <vt:lpstr>Comic Sans MS</vt:lpstr>
      <vt:lpstr>Times</vt:lpstr>
      <vt:lpstr>Times New Roman</vt:lpstr>
      <vt:lpstr>Wingdings</vt:lpstr>
      <vt:lpstr>49_Blank Presentation</vt:lpstr>
      <vt:lpstr>Blank Presentation</vt:lpstr>
      <vt:lpstr>Default Design</vt:lpstr>
      <vt:lpstr>1_Default Design</vt:lpstr>
      <vt:lpstr>20_Default Design</vt:lpstr>
      <vt:lpstr>4_Default Design</vt:lpstr>
      <vt:lpstr>8_Default Design</vt:lpstr>
      <vt:lpstr>Be Repentant</vt:lpstr>
      <vt:lpstr>PowerPoint Presentation</vt:lpstr>
      <vt:lpstr>American Couple Believing 'Evil Is A Make-Believe Concept' Bike Through Territory Near Afghan Border. ISIS Stabs Them To Death.</vt:lpstr>
      <vt:lpstr>American Couple Believing 'Evil Is A Make-Believe Concept' Bike Through Territory Near Afghan Border. ISIS Stabs Them To Death.</vt:lpstr>
      <vt:lpstr>Does  evil exist?</vt:lpstr>
      <vt:lpstr>REPENTANCE?</vt:lpstr>
      <vt:lpstr>Repent Means to Change Your Mind</vt:lpstr>
      <vt:lpstr>How should you repent?</vt:lpstr>
      <vt:lpstr>Jeremiah's Two Glimpses of Jerusalem's Fall</vt:lpstr>
      <vt:lpstr>L A M E N T A T I O N S</vt:lpstr>
      <vt:lpstr>Historical   Background</vt:lpstr>
      <vt:lpstr>Genre</vt:lpstr>
      <vt:lpstr>Name and Place</vt:lpstr>
      <vt:lpstr>Acrostic Structure</vt:lpstr>
      <vt:lpstr>Chiastic Structure</vt:lpstr>
      <vt:lpstr>Lamentations</vt:lpstr>
      <vt:lpstr>Slides on  Lamentations 1</vt:lpstr>
      <vt:lpstr>Lamentations</vt:lpstr>
      <vt:lpstr>Lamentations 1 Hebrew Acrostic</vt:lpstr>
      <vt:lpstr>"[Alas!] How deserted lies the city,  once so full of people!   How like a widow is she,  who once was great among the nations!  She who was queen among the provinces has now become a slave. 2 Bitterly she weeps at night,  tears are upon her cheeks. Among all her lovers there is none to comfort her.  All her friends have betrayed her;  they have become her enemies.  3 [Coming] after affliction and harsh labor,  Judah has gone into exile.   She dwells among the nations;  she finds no resting place.   All who pursue her have overtaken her in the midst of her distress"  (Lamentations 1:1-3 NIV adapted).</vt:lpstr>
      <vt:lpstr>"The roads to Jerusalem are in mourning,  for crowds no longer come to celebrate the festivals.  The city gates are silent,  her priests groan,  her young women are crying—  how bitter is her fate!"  (Lam 1:4 NLT).</vt:lpstr>
      <vt:lpstr>"Her oppressors have become her masters,  and her enemies prosper,  for the LORD has punished Jerusalem  for her many sins.   Her children have been captured  and taken away to distant lands"  (Lam 1:5 NLT).</vt:lpstr>
      <vt:lpstr>"All the majesty of beautiful Jerusalem  has been stripped away.  Her princes are like starving deer  searching for pasture.  They are too weak to run  from the pursuing enemy"  (Lam 1:6 NLT).</vt:lpstr>
      <vt:lpstr>PowerPoint Presentation</vt:lpstr>
      <vt:lpstr>"He has sent fire from heaven that burns in my bones. He has placed a trap in my path and turned me back. He has left me devastated, racked with sickness all day long"  (Lam 1:12 NLT).</vt:lpstr>
      <vt:lpstr>Lamentations</vt:lpstr>
      <vt:lpstr>Slides on  Lamentations 2</vt:lpstr>
      <vt:lpstr>Lamentations</vt:lpstr>
      <vt:lpstr>"The Lord in his anger  has cast a dark shadow over beautiful Jerusalem.  The fairest of Israel's cities lies in the dust,  thrown down from the heights of heaven.  In his day of great anger,  the Lord has shown no mercy even to his Temple" (Lam 2:1 NLT).</vt:lpstr>
      <vt:lpstr>"Without mercy the Lord has destroyed  every home in Israel.  In his anger he has broken down  the fortress walls of beautiful Jerusalem.  He has brought them to the ground,  dishonoring the kingdom and its rulers"  (Lam 2:2 NLT).</vt:lpstr>
      <vt:lpstr>"All the strength of Israel  vanishes beneath his fierce anger.  The Lord has withdrawn his protection  as the enemy attacks.  He consumes the whole land of Israel  like a raging fire"  (Lam 2:3 NLT).</vt:lpstr>
      <vt:lpstr>PowerPoint Presentation</vt:lpstr>
      <vt:lpstr>Prophetic Curses</vt:lpstr>
      <vt:lpstr>Lamentations 2:15 (NIV)</vt:lpstr>
      <vt:lpstr>Lamentations</vt:lpstr>
      <vt:lpstr>Slides on  Lamentations 3</vt:lpstr>
      <vt:lpstr>Lamentations</vt:lpstr>
      <vt:lpstr>Chapter 3 is a Model of Confession</vt:lpstr>
      <vt:lpstr>Lamentations 1 Hebrew Acrostic</vt:lpstr>
      <vt:lpstr>Lamentations 3 Hebrew Acrostic</vt:lpstr>
      <vt:lpstr>"I am the one who has seen the afflictions  that come from the rod of the LORD's anger.  2 He has led me into darkness,  shutting out all light.  3 He has turned his hand against me  again and again, all day long"  (Lam 3:1-3 NLT).</vt:lpstr>
      <vt:lpstr>"He has made my skin and flesh grow old.  He has broken my bones.  5 He has besieged and surrounded me  with anguish and distress.  6 He has buried me in a dark place,  like those long dead"  (Lam 3:4-6 NLT).</vt:lpstr>
      <vt:lpstr>"He has walled me in, and I cannot escape.  He has bound me in heavy chains.  8 And though I cry and shout,  he has shut out my prayers.  9 He has blocked my way with a high stone wall;  he has made my road crooked"  (Lam 3:7-9 NLT).</vt:lpstr>
      <vt:lpstr>"I remember my affliction and my wandering, the bitterness and the gall.  20I well remember them, and my soul is downcast within me.  21Yet this I call to mind and therefore I have hope:  22Because of the LORD's great love  we are not consumed, for his compassions never fail.  23They are new every morning; great is your faithfulness.  24I say to myself, 'The LORD is my portion; therefore I will wait for him'"  (Lam 3:19-24 NLT).</vt:lpstr>
      <vt:lpstr>"The LORD is good  to those whose hope is in him, to the one who seeks him;  26it is good to wait quietly for the salvation of the LORD.  27It is good for a man to bear the yoke while he is young.  28Let him sit alone in silence, for the LORD has laid it on him.  29Let him bury his face in the dust— there may yet be hope.”  (Lam 3:25-29 NLT)</vt:lpstr>
      <vt:lpstr>Great is Thy Faithfulness  (Lamentations 3:22-23)</vt:lpstr>
      <vt:lpstr>Great is Thy faithfulness 2/6</vt:lpstr>
      <vt:lpstr>Great is Thy faithfulness 3/6</vt:lpstr>
      <vt:lpstr>Great is Thy faithfulness 4/6</vt:lpstr>
      <vt:lpstr>Great is Thy faithfulness 5/6</vt:lpstr>
      <vt:lpstr>Great is Thy faithfulness 6/6</vt:lpstr>
      <vt:lpstr>Lamentations</vt:lpstr>
      <vt:lpstr>Slides on  Lamentations 4</vt:lpstr>
      <vt:lpstr>Lamentations</vt:lpstr>
      <vt:lpstr>"How the gold has lost its luster!  Even the finest gold has become dull.  The sacred gemstones  lie scattered in the streets!"  (Lam 4:1 NLT).</vt:lpstr>
      <vt:lpstr>"See how the precious children of Jerusalem,  worth their weight in fine gold,  are now treated like pots of clay  made by a common potter"  (Lam 4:2 NLT).</vt:lpstr>
      <vt:lpstr>"Even the jackals feed their young,  but not my people Israel.  They ignore their children's cries,  like ostriches in the desert"  (Lam 4:3 NLT).</vt:lpstr>
      <vt:lpstr>"Not a king in all the earth—  no one in all the world—  would have believed that an enemy  could march through the gates of Jerusalem.  13 Yet it happened because of the sins of her prophets and the sins of her priests,  who defiled the city  by shedding innocent blood"  (Lam 4:12-13 NLT).</vt:lpstr>
      <vt:lpstr>"Our king—the LORD’s anointed, the very life of our nation— was caught in their snares.  We had thought that his shadow  would protect us against any nation on earth!"  (Lam 4:20 NLT).</vt:lpstr>
      <vt:lpstr>Contrasts Between Edom &amp; Israel in Lamentations 4:21-22</vt:lpstr>
      <vt:lpstr>Lamentations</vt:lpstr>
      <vt:lpstr>Slides on  Lamentations 5</vt:lpstr>
      <vt:lpstr>Lamentations</vt:lpstr>
      <vt:lpstr>"LORD, remember what has happened to us.  See how we have been disgraced!  2 Our inheritance has been turned over to strangers, our homes to foreigners.  3 We are orphaned and fatherless.   Our mothers are widowed"  (Lam 5:1-3 NLT).</vt:lpstr>
      <vt:lpstr>"We have to pay for water to drink,  and even firewood is expensive.  5 Those who pursue us are at our heels;  we are exhausted but are given no rest.  6 We submitted to Egypt and Assyria  to get enough food to survive.  7 Our ancestors sinned, but they have died—  and we are suffering the punishment they deserved!” (Lam 5:4-7 NLT).</vt:lpstr>
      <vt:lpstr>"Slaves have now become our masters;  there is no one left to rescue us.  9 We hunt for food at the risk of our lives,  for violence rules the countryside.  10 The famine has blackened our skin  as though baked in an oven"  (Lam 5:8-10 NLT).</vt:lpstr>
      <vt:lpstr>"Our enemies rape the women in Jerusalem  and the young girls in all the towns of Judah.  12 Our princes are being hanged by their thumbs, and our elders are treated with contempt.  13 Young men are led away to work at millstones, and boys stagger under heavy loads of wood.  14 The elders no longer sit in the city gates;  the young men no longer dance and sing.  15 Joy has left our hearts;  our dancing has turned to mourning"  (Lam 5:11-15 NLT).</vt:lpstr>
      <vt:lpstr>"The garlands have fallen from our heads.  Weep for us because we have sinned.  17 Our hearts are sick and weary,  and our eyes grow dim with tears.  18 For Jerusalem is empty and desolate,  a place haunted by jackals"  (Lam 5:16-18 NLT).</vt:lpstr>
      <vt:lpstr>"But LORD, you remain the same forever!  Your throne continues from generation to generation.  20 Why do you continue to forget us?  Why have you abandoned us for so long?  21 Restore us,  O LORD, and bring us back to you again!  Give us back the joys we once had!  22 Or have you utterly rejected us?  Are you angry with us still?"  (Lam 5:19-22 NLT).</vt:lpstr>
      <vt:lpstr>Lamentations</vt:lpstr>
      <vt:lpstr>PowerPoint Presentation</vt:lpstr>
      <vt:lpstr>PowerPoint Presentation</vt:lpstr>
      <vt:lpstr>How should you repent?</vt:lpstr>
      <vt:lpstr>Main Idea</vt:lpstr>
      <vt:lpstr>Lamentations</vt:lpstr>
      <vt:lpstr>American Couple Believing 'Evil Is A Make-Believe Concept' Bike Through Territory Near Afghan Border. ISIS Stabs Them To Death.</vt:lpstr>
      <vt:lpstr>Application</vt:lpstr>
      <vt:lpstr>Just trust me.</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204</cp:revision>
  <dcterms:created xsi:type="dcterms:W3CDTF">2014-08-02T06:39:19Z</dcterms:created>
  <dcterms:modified xsi:type="dcterms:W3CDTF">2022-05-18T08:34:22Z</dcterms:modified>
</cp:coreProperties>
</file>